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34"/>
  </p:notesMasterIdLst>
  <p:handoutMasterIdLst>
    <p:handoutMasterId r:id="rId35"/>
  </p:handoutMasterIdLst>
  <p:sldIdLst>
    <p:sldId id="425" r:id="rId5"/>
    <p:sldId id="582" r:id="rId6"/>
    <p:sldId id="572" r:id="rId7"/>
    <p:sldId id="576" r:id="rId8"/>
    <p:sldId id="574" r:id="rId9"/>
    <p:sldId id="575" r:id="rId10"/>
    <p:sldId id="591" r:id="rId11"/>
    <p:sldId id="592" r:id="rId12"/>
    <p:sldId id="559" r:id="rId13"/>
    <p:sldId id="593" r:id="rId14"/>
    <p:sldId id="560" r:id="rId15"/>
    <p:sldId id="596" r:id="rId16"/>
    <p:sldId id="562" r:id="rId17"/>
    <p:sldId id="597" r:id="rId18"/>
    <p:sldId id="561" r:id="rId19"/>
    <p:sldId id="595" r:id="rId20"/>
    <p:sldId id="564" r:id="rId21"/>
    <p:sldId id="589" r:id="rId22"/>
    <p:sldId id="594" r:id="rId23"/>
    <p:sldId id="578" r:id="rId24"/>
    <p:sldId id="565" r:id="rId25"/>
    <p:sldId id="577" r:id="rId26"/>
    <p:sldId id="588" r:id="rId27"/>
    <p:sldId id="566" r:id="rId28"/>
    <p:sldId id="573" r:id="rId29"/>
    <p:sldId id="568" r:id="rId30"/>
    <p:sldId id="583" r:id="rId31"/>
    <p:sldId id="581" r:id="rId32"/>
    <p:sldId id="580" r:id="rId33"/>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C7FF17"/>
    <a:srgbClr val="2B0A3D"/>
    <a:srgbClr val="0070AD"/>
    <a:srgbClr val="E6E7E7"/>
    <a:srgbClr val="12ABDB"/>
    <a:srgbClr val="300B48"/>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06" autoAdjust="0"/>
    <p:restoredTop sz="96215" autoAdjust="0"/>
  </p:normalViewPr>
  <p:slideViewPr>
    <p:cSldViewPr>
      <p:cViewPr varScale="1">
        <p:scale>
          <a:sx n="81" d="100"/>
          <a:sy n="81" d="100"/>
        </p:scale>
        <p:origin x="156" y="654"/>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2142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16-11-2018</a:t>
            </a:fld>
            <a:endParaRPr lang="pt-PT"/>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16/11/2018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34366853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svg"/><Relationship Id="rId2" Type="http://schemas.openxmlformats.org/officeDocument/2006/relationships/image" Target="../media/image35.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7.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Map">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97516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4.sv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image" Target="../media/image3.png"/><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image" Target="../media/image4.sv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image" Target="../media/image3.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4.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3">
            <a:extLst>
              <a:ext uri="{96DAC541-7B7A-43D3-8B79-37D633B846F1}">
                <asvg:svgBlip xmlns:asvg="http://schemas.microsoft.com/office/drawing/2016/SVG/main" r:embed="rId24"/>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12">
            <a:extLst>
              <a:ext uri="{96DAC541-7B7A-43D3-8B79-37D633B846F1}">
                <asvg:svgBlip xmlns:asvg="http://schemas.microsoft.com/office/drawing/2016/SVG/main"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 id="2147483804" r:id="rId9"/>
    <p:sldLayoutId id="2147483809" r:id="rId10"/>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0.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hyperlink" Target="team-5%20project%20ppt/miniproject_scriptfile%20main.txt" TargetMode="External"/><Relationship Id="rId2" Type="http://schemas.openxmlformats.org/officeDocument/2006/relationships/hyperlink" Target="team-5%20project%20ppt/Mini%20Project%20Planning.xlsx" TargetMode="External"/><Relationship Id="rId1" Type="http://schemas.openxmlformats.org/officeDocument/2006/relationships/slideLayout" Target="../slideLayouts/slideLayout21.xml"/><Relationship Id="rId4" Type="http://schemas.openxmlformats.org/officeDocument/2006/relationships/hyperlink" Target="team-5%20project%20ppt/Queries.docx"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hyperlink" Target="team-5%20project%20ppt/Mini%20Project%20Planning.xlsx" TargetMode="Externa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hyperlink" Target="team-5%20project%20ppt/Mini%20Project%20Planning.xlsx" TargetMode="Externa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a:xfrm>
            <a:off x="5638800" y="990600"/>
            <a:ext cx="6400801" cy="5372100"/>
          </a:xfrm>
        </p:spPr>
        <p:txBody>
          <a:bodyPr>
            <a:noAutofit/>
          </a:bodyPr>
          <a:lstStyle/>
          <a:p>
            <a:pPr algn="ctr"/>
            <a:endParaRPr lang="pt-PT" sz="2800" b="1" dirty="0">
              <a:solidFill>
                <a:srgbClr val="D9D9D9"/>
              </a:solidFill>
              <a:latin typeface="Times New Roman" panose="02020603050405020304" pitchFamily="18" charset="0"/>
              <a:cs typeface="Times New Roman" panose="02020603050405020304" pitchFamily="18" charset="0"/>
            </a:endParaRPr>
          </a:p>
          <a:p>
            <a:pPr algn="ctr"/>
            <a:endParaRPr lang="pt-PT" sz="2800" b="1" dirty="0">
              <a:solidFill>
                <a:srgbClr val="D9D9D9"/>
              </a:solidFill>
              <a:latin typeface="Times New Roman" panose="02020603050405020304" pitchFamily="18" charset="0"/>
              <a:cs typeface="Times New Roman" panose="02020603050405020304" pitchFamily="18" charset="0"/>
            </a:endParaRPr>
          </a:p>
          <a:p>
            <a:pPr algn="ctr"/>
            <a:r>
              <a:rPr lang="pt-PT" sz="2800" b="1" dirty="0">
                <a:solidFill>
                  <a:srgbClr val="D9D9D9"/>
                </a:solidFill>
                <a:latin typeface="Times New Roman" panose="02020603050405020304" pitchFamily="18" charset="0"/>
                <a:cs typeface="Times New Roman" panose="02020603050405020304" pitchFamily="18" charset="0"/>
              </a:rPr>
              <a:t>RDBMS MINI PROJECT</a:t>
            </a:r>
          </a:p>
          <a:p>
            <a:endParaRPr lang="pt-PT" sz="2800" dirty="0">
              <a:solidFill>
                <a:srgbClr val="D9D9D9"/>
              </a:solidFill>
              <a:latin typeface="Times New Roman" panose="02020603050405020304" pitchFamily="18" charset="0"/>
              <a:cs typeface="Times New Roman" panose="02020603050405020304" pitchFamily="18" charset="0"/>
            </a:endParaRPr>
          </a:p>
          <a:p>
            <a:pPr algn="ctr"/>
            <a:endParaRPr lang="pt-PT" sz="2800" i="1" dirty="0">
              <a:solidFill>
                <a:srgbClr val="D9D9D9"/>
              </a:solidFill>
              <a:latin typeface="Times New Roman" panose="02020603050405020304" pitchFamily="18" charset="0"/>
              <a:cs typeface="Times New Roman" panose="02020603050405020304" pitchFamily="18" charset="0"/>
            </a:endParaRPr>
          </a:p>
          <a:p>
            <a:pPr algn="ctr"/>
            <a:r>
              <a:rPr lang="pt-PT" sz="2800" i="1" dirty="0">
                <a:solidFill>
                  <a:srgbClr val="D9D9D9"/>
                </a:solidFill>
                <a:latin typeface="Times New Roman" panose="02020603050405020304" pitchFamily="18" charset="0"/>
                <a:cs typeface="Times New Roman" panose="02020603050405020304" pitchFamily="18" charset="0"/>
              </a:rPr>
              <a:t>     IT TRAINING DATABASE MANAGEMENT SYSTEM</a:t>
            </a:r>
          </a:p>
          <a:p>
            <a:pPr algn="l"/>
            <a:r>
              <a:rPr lang="pt-PT" sz="2800" i="1" dirty="0">
                <a:solidFill>
                  <a:srgbClr val="D9D9D9"/>
                </a:solidFill>
                <a:latin typeface="Times New Roman" panose="02020603050405020304" pitchFamily="18" charset="0"/>
                <a:cs typeface="Times New Roman" panose="02020603050405020304" pitchFamily="18" charset="0"/>
              </a:rPr>
              <a:t>    </a:t>
            </a:r>
          </a:p>
          <a:p>
            <a:pPr algn="l"/>
            <a:r>
              <a:rPr lang="pt-PT" sz="2800" i="1" dirty="0">
                <a:solidFill>
                  <a:srgbClr val="D9D9D9"/>
                </a:solidFill>
                <a:latin typeface="Times New Roman" panose="02020603050405020304" pitchFamily="18" charset="0"/>
                <a:cs typeface="Times New Roman" panose="02020603050405020304" pitchFamily="18" charset="0"/>
              </a:rPr>
              <a:t>    				</a:t>
            </a:r>
          </a:p>
          <a:p>
            <a:pPr algn="l"/>
            <a:r>
              <a:rPr lang="pt-PT" sz="2800" i="1" dirty="0">
                <a:solidFill>
                  <a:srgbClr val="D9D9D9"/>
                </a:solidFill>
                <a:latin typeface="Times New Roman" panose="02020603050405020304" pitchFamily="18" charset="0"/>
                <a:cs typeface="Times New Roman" panose="02020603050405020304" pitchFamily="18" charset="0"/>
              </a:rPr>
              <a:t>		</a:t>
            </a:r>
          </a:p>
          <a:p>
            <a:pPr algn="l"/>
            <a:r>
              <a:rPr lang="pt-PT" sz="2800" i="1" dirty="0">
                <a:solidFill>
                  <a:srgbClr val="D9D9D9"/>
                </a:solidFill>
                <a:latin typeface="Times New Roman" panose="02020603050405020304" pitchFamily="18" charset="0"/>
                <a:cs typeface="Times New Roman" panose="02020603050405020304" pitchFamily="18" charset="0"/>
              </a:rPr>
              <a:t>				</a:t>
            </a:r>
          </a:p>
          <a:p>
            <a:pPr algn="l"/>
            <a:r>
              <a:rPr lang="pt-PT" sz="2800" i="1" dirty="0">
                <a:solidFill>
                  <a:srgbClr val="D9D9D9"/>
                </a:solidFill>
                <a:latin typeface="Times New Roman" panose="02020603050405020304" pitchFamily="18" charset="0"/>
                <a:cs typeface="Times New Roman" panose="02020603050405020304" pitchFamily="18" charset="0"/>
              </a:rPr>
              <a:t>				Presented by</a:t>
            </a:r>
          </a:p>
          <a:p>
            <a:pPr algn="l"/>
            <a:r>
              <a:rPr lang="pt-PT" sz="2800" i="1" dirty="0">
                <a:solidFill>
                  <a:srgbClr val="D9D9D9"/>
                </a:solidFill>
                <a:latin typeface="Times New Roman" panose="02020603050405020304" pitchFamily="18" charset="0"/>
                <a:cs typeface="Times New Roman" panose="02020603050405020304" pitchFamily="18" charset="0"/>
              </a:rPr>
              <a:t>				Innovative Geeks</a:t>
            </a:r>
          </a:p>
          <a:p>
            <a:pPr algn="l"/>
            <a:endParaRPr lang="pt-PT" sz="2800" i="1" dirty="0">
              <a:latin typeface="Times New Roman" panose="02020603050405020304" pitchFamily="18" charset="0"/>
              <a:cs typeface="Times New Roman" panose="02020603050405020304" pitchFamily="18" charset="0"/>
            </a:endParaRPr>
          </a:p>
          <a:p>
            <a:pPr algn="l"/>
            <a:endParaRPr lang="pt-PT" sz="2800" i="1" dirty="0">
              <a:latin typeface="Times New Roman" panose="02020603050405020304" pitchFamily="18" charset="0"/>
              <a:cs typeface="Times New Roman" panose="02020603050405020304" pitchFamily="18" charset="0"/>
            </a:endParaRPr>
          </a:p>
        </p:txBody>
      </p:sp>
      <p:pic>
        <p:nvPicPr>
          <p:cNvPr id="5" name="Picture Placeholder 4" hidden="1">
            <a:extLst>
              <a:ext uri="{FF2B5EF4-FFF2-40B4-BE49-F238E27FC236}">
                <a16:creationId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8271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2895600"/>
            <a:ext cx="8458200" cy="646331"/>
          </a:xfrm>
          <a:prstGeom prst="rect">
            <a:avLst/>
          </a:prstGeom>
          <a:noFill/>
        </p:spPr>
        <p:txBody>
          <a:bodyPr wrap="square" rtlCol="0">
            <a:spAutoFit/>
          </a:bodyPr>
          <a:lstStyle/>
          <a:p>
            <a:pPr algn="ctr"/>
            <a:r>
              <a:rPr lang="en-US" sz="3600" dirty="0">
                <a:solidFill>
                  <a:schemeClr val="tx2"/>
                </a:solidFill>
                <a:latin typeface="Times New Roman" panose="02020603050405020304" pitchFamily="18" charset="0"/>
                <a:cs typeface="Times New Roman" panose="02020603050405020304" pitchFamily="18" charset="0"/>
              </a:rPr>
              <a:t>DESIGN PHASE</a:t>
            </a:r>
          </a:p>
        </p:txBody>
      </p:sp>
    </p:spTree>
    <p:extLst>
      <p:ext uri="{BB962C8B-B14F-4D97-AF65-F5344CB8AC3E}">
        <p14:creationId xmlns:p14="http://schemas.microsoft.com/office/powerpoint/2010/main" val="2632587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a:r>
              <a:rPr lang="en-US" sz="2800" dirty="0">
                <a:latin typeface="Times New Roman" panose="02020603050405020304" pitchFamily="18" charset="0"/>
                <a:cs typeface="Times New Roman" panose="02020603050405020304" pitchFamily="18" charset="0"/>
              </a:rPr>
              <a:t>TABLES USED</a:t>
            </a:r>
          </a:p>
        </p:txBody>
      </p:sp>
      <p:sp>
        <p:nvSpPr>
          <p:cNvPr id="6" name="Table Placeholder 1"/>
          <p:cNvSpPr txBox="1">
            <a:spLocks/>
          </p:cNvSpPr>
          <p:nvPr/>
        </p:nvSpPr>
        <p:spPr>
          <a:xfrm>
            <a:off x="407988" y="1447800"/>
            <a:ext cx="11376025" cy="5025502"/>
          </a:xfrm>
          <a:prstGeom prst="rect">
            <a:avLst/>
          </a:prstGeom>
        </p:spPr>
      </p:sp>
      <p:pic>
        <p:nvPicPr>
          <p:cNvPr id="4" name="Picture 3">
            <a:extLst>
              <a:ext uri="{FF2B5EF4-FFF2-40B4-BE49-F238E27FC236}">
                <a16:creationId xmlns:a16="http://schemas.microsoft.com/office/drawing/2014/main" id="{0ED27CD7-3862-4F82-AD7C-64EA454E48F9}"/>
              </a:ext>
            </a:extLst>
          </p:cNvPr>
          <p:cNvPicPr>
            <a:picLocks noChangeAspect="1"/>
          </p:cNvPicPr>
          <p:nvPr/>
        </p:nvPicPr>
        <p:blipFill>
          <a:blip r:embed="rId2"/>
          <a:stretch>
            <a:fillRect/>
          </a:stretch>
        </p:blipFill>
        <p:spPr>
          <a:xfrm>
            <a:off x="407987" y="1380060"/>
            <a:ext cx="3554413" cy="5025502"/>
          </a:xfrm>
          <a:prstGeom prst="rect">
            <a:avLst/>
          </a:prstGeom>
        </p:spPr>
      </p:pic>
      <p:pic>
        <p:nvPicPr>
          <p:cNvPr id="8" name="Picture 7">
            <a:extLst>
              <a:ext uri="{FF2B5EF4-FFF2-40B4-BE49-F238E27FC236}">
                <a16:creationId xmlns:a16="http://schemas.microsoft.com/office/drawing/2014/main" id="{BD770F10-EBA8-4ECC-8708-F37C8C30FFB7}"/>
              </a:ext>
            </a:extLst>
          </p:cNvPr>
          <p:cNvPicPr>
            <a:picLocks noChangeAspect="1"/>
          </p:cNvPicPr>
          <p:nvPr/>
        </p:nvPicPr>
        <p:blipFill>
          <a:blip r:embed="rId3"/>
          <a:stretch>
            <a:fillRect/>
          </a:stretch>
        </p:blipFill>
        <p:spPr>
          <a:xfrm>
            <a:off x="4114800" y="1362872"/>
            <a:ext cx="3810000" cy="5053418"/>
          </a:xfrm>
          <a:prstGeom prst="rect">
            <a:avLst/>
          </a:prstGeom>
        </p:spPr>
      </p:pic>
      <p:pic>
        <p:nvPicPr>
          <p:cNvPr id="9" name="Picture 8">
            <a:extLst>
              <a:ext uri="{FF2B5EF4-FFF2-40B4-BE49-F238E27FC236}">
                <a16:creationId xmlns:a16="http://schemas.microsoft.com/office/drawing/2014/main" id="{E40D6078-A39F-4DD0-9C15-6A9C3F6F4E45}"/>
              </a:ext>
            </a:extLst>
          </p:cNvPr>
          <p:cNvPicPr>
            <a:picLocks noChangeAspect="1"/>
          </p:cNvPicPr>
          <p:nvPr/>
        </p:nvPicPr>
        <p:blipFill>
          <a:blip r:embed="rId4"/>
          <a:stretch>
            <a:fillRect/>
          </a:stretch>
        </p:blipFill>
        <p:spPr>
          <a:xfrm>
            <a:off x="7941622" y="1378080"/>
            <a:ext cx="3689989" cy="5025501"/>
          </a:xfrm>
          <a:prstGeom prst="rect">
            <a:avLst/>
          </a:prstGeom>
        </p:spPr>
      </p:pic>
    </p:spTree>
    <p:extLst>
      <p:ext uri="{BB962C8B-B14F-4D97-AF65-F5344CB8AC3E}">
        <p14:creationId xmlns:p14="http://schemas.microsoft.com/office/powerpoint/2010/main" val="870576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0B4FE3-E266-47B3-9C22-2B111F415DEF}"/>
              </a:ext>
            </a:extLst>
          </p:cNvPr>
          <p:cNvPicPr>
            <a:picLocks noChangeAspect="1"/>
          </p:cNvPicPr>
          <p:nvPr/>
        </p:nvPicPr>
        <p:blipFill>
          <a:blip r:embed="rId2"/>
          <a:stretch>
            <a:fillRect/>
          </a:stretch>
        </p:blipFill>
        <p:spPr>
          <a:xfrm>
            <a:off x="381000" y="838200"/>
            <a:ext cx="5334000" cy="2895600"/>
          </a:xfrm>
          <a:prstGeom prst="rect">
            <a:avLst/>
          </a:prstGeom>
        </p:spPr>
      </p:pic>
      <p:pic>
        <p:nvPicPr>
          <p:cNvPr id="7" name="Picture 6">
            <a:extLst>
              <a:ext uri="{FF2B5EF4-FFF2-40B4-BE49-F238E27FC236}">
                <a16:creationId xmlns:a16="http://schemas.microsoft.com/office/drawing/2014/main" id="{81044CAF-F3A6-4751-A688-C76EB261910A}"/>
              </a:ext>
            </a:extLst>
          </p:cNvPr>
          <p:cNvPicPr>
            <a:picLocks noChangeAspect="1"/>
          </p:cNvPicPr>
          <p:nvPr/>
        </p:nvPicPr>
        <p:blipFill>
          <a:blip r:embed="rId3"/>
          <a:stretch>
            <a:fillRect/>
          </a:stretch>
        </p:blipFill>
        <p:spPr>
          <a:xfrm>
            <a:off x="5486400" y="4095750"/>
            <a:ext cx="6096000" cy="1924050"/>
          </a:xfrm>
          <a:prstGeom prst="rect">
            <a:avLst/>
          </a:prstGeom>
        </p:spPr>
      </p:pic>
    </p:spTree>
    <p:extLst>
      <p:ext uri="{BB962C8B-B14F-4D97-AF65-F5344CB8AC3E}">
        <p14:creationId xmlns:p14="http://schemas.microsoft.com/office/powerpoint/2010/main" val="1576453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a:r>
              <a:rPr lang="en-US" sz="2800">
                <a:latin typeface="Times New Roman" panose="02020603050405020304" pitchFamily="18" charset="0"/>
                <a:cs typeface="Times New Roman" panose="02020603050405020304" pitchFamily="18" charset="0"/>
              </a:rPr>
              <a:t>ER DIAGRAM</a:t>
            </a:r>
            <a:br>
              <a:rPr lang="en-US" sz="280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512AC45-09DC-45C8-BD6E-A0634971785B}"/>
              </a:ext>
            </a:extLst>
          </p:cNvPr>
          <p:cNvPicPr>
            <a:picLocks noChangeAspect="1"/>
          </p:cNvPicPr>
          <p:nvPr/>
        </p:nvPicPr>
        <p:blipFill>
          <a:blip r:embed="rId2"/>
          <a:stretch>
            <a:fillRect/>
          </a:stretch>
        </p:blipFill>
        <p:spPr>
          <a:xfrm>
            <a:off x="859208" y="990600"/>
            <a:ext cx="10210800" cy="5334001"/>
          </a:xfrm>
          <a:prstGeom prst="rect">
            <a:avLst/>
          </a:prstGeom>
        </p:spPr>
      </p:pic>
    </p:spTree>
    <p:extLst>
      <p:ext uri="{BB962C8B-B14F-4D97-AF65-F5344CB8AC3E}">
        <p14:creationId xmlns:p14="http://schemas.microsoft.com/office/powerpoint/2010/main" val="754063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887ADE-FC8B-42C8-A23D-B83987FC08EF}"/>
              </a:ext>
            </a:extLst>
          </p:cNvPr>
          <p:cNvSpPr>
            <a:spLocks noGrp="1"/>
          </p:cNvSpPr>
          <p:nvPr>
            <p:ph type="title"/>
          </p:nvPr>
        </p:nvSpPr>
        <p:spPr/>
        <p:txBody>
          <a:bodyPr/>
          <a:lstStyle/>
          <a:p>
            <a:pPr algn="ctr"/>
            <a:r>
              <a:rPr lang="en-US" sz="2400" dirty="0">
                <a:latin typeface="Times New Roman" panose="02020603050405020304" pitchFamily="18" charset="0"/>
                <a:cs typeface="Times New Roman" panose="02020603050405020304" pitchFamily="18" charset="0"/>
              </a:rPr>
              <a:t>USE CASE DIAGRAM</a:t>
            </a:r>
            <a:endParaRPr lang="en-US" dirty="0"/>
          </a:p>
        </p:txBody>
      </p:sp>
      <p:pic>
        <p:nvPicPr>
          <p:cNvPr id="6" name="Picture 5">
            <a:extLst>
              <a:ext uri="{FF2B5EF4-FFF2-40B4-BE49-F238E27FC236}">
                <a16:creationId xmlns:a16="http://schemas.microsoft.com/office/drawing/2014/main" id="{0F9B5334-60DA-4633-A102-D246D8F03EFB}"/>
              </a:ext>
            </a:extLst>
          </p:cNvPr>
          <p:cNvPicPr>
            <a:picLocks noChangeAspect="1"/>
          </p:cNvPicPr>
          <p:nvPr/>
        </p:nvPicPr>
        <p:blipFill>
          <a:blip r:embed="rId2"/>
          <a:stretch>
            <a:fillRect/>
          </a:stretch>
        </p:blipFill>
        <p:spPr>
          <a:xfrm>
            <a:off x="1909762" y="1366837"/>
            <a:ext cx="8372475" cy="4124325"/>
          </a:xfrm>
          <a:prstGeom prst="rect">
            <a:avLst/>
          </a:prstGeom>
        </p:spPr>
      </p:pic>
    </p:spTree>
    <p:extLst>
      <p:ext uri="{BB962C8B-B14F-4D97-AF65-F5344CB8AC3E}">
        <p14:creationId xmlns:p14="http://schemas.microsoft.com/office/powerpoint/2010/main" val="3517220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7988" y="404813"/>
            <a:ext cx="10944596" cy="863600"/>
          </a:xfrm>
        </p:spPr>
        <p:txBody>
          <a:bodyPr>
            <a:normAutofit/>
          </a:bodyPr>
          <a:lstStyle/>
          <a:p>
            <a:pPr algn="ctr"/>
            <a:r>
              <a:rPr lang="en-US" sz="2800" dirty="0">
                <a:latin typeface="Times New Roman" panose="02020603050405020304" pitchFamily="18" charset="0"/>
                <a:cs typeface="Times New Roman" panose="02020603050405020304" pitchFamily="18" charset="0"/>
              </a:rPr>
              <a:t>CLASS DIAGRAM</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CE62E21-748E-4B3D-B559-386630873632}"/>
              </a:ext>
            </a:extLst>
          </p:cNvPr>
          <p:cNvPicPr>
            <a:picLocks noChangeAspect="1"/>
          </p:cNvPicPr>
          <p:nvPr/>
        </p:nvPicPr>
        <p:blipFill>
          <a:blip r:embed="rId2"/>
          <a:stretch>
            <a:fillRect/>
          </a:stretch>
        </p:blipFill>
        <p:spPr>
          <a:xfrm rot="16200000">
            <a:off x="3088561" y="250274"/>
            <a:ext cx="5583449" cy="6858000"/>
          </a:xfrm>
          <a:prstGeom prst="rect">
            <a:avLst/>
          </a:prstGeom>
        </p:spPr>
      </p:pic>
    </p:spTree>
    <p:extLst>
      <p:ext uri="{BB962C8B-B14F-4D97-AF65-F5344CB8AC3E}">
        <p14:creationId xmlns:p14="http://schemas.microsoft.com/office/powerpoint/2010/main" val="1312352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33600" y="2971800"/>
            <a:ext cx="7467600" cy="584775"/>
          </a:xfrm>
          <a:prstGeom prst="rect">
            <a:avLst/>
          </a:prstGeom>
          <a:noFill/>
        </p:spPr>
        <p:txBody>
          <a:bodyPr wrap="square" rtlCol="0">
            <a:spAutoFit/>
          </a:bodyPr>
          <a:lstStyle/>
          <a:p>
            <a:pPr algn="ctr"/>
            <a:r>
              <a:rPr lang="en-US" sz="3200" dirty="0">
                <a:solidFill>
                  <a:schemeClr val="tx2"/>
                </a:solidFill>
                <a:latin typeface="Times New Roman" panose="02020603050405020304" pitchFamily="18" charset="0"/>
                <a:cs typeface="Times New Roman" panose="02020603050405020304" pitchFamily="18" charset="0"/>
              </a:rPr>
              <a:t>DEVELOPMENT PHASE</a:t>
            </a:r>
          </a:p>
        </p:txBody>
      </p:sp>
    </p:spTree>
    <p:extLst>
      <p:ext uri="{BB962C8B-B14F-4D97-AF65-F5344CB8AC3E}">
        <p14:creationId xmlns:p14="http://schemas.microsoft.com/office/powerpoint/2010/main" val="98403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Placeholder 8"/>
          <p:cNvGraphicFramePr>
            <a:graphicFrameLocks noGrp="1"/>
          </p:cNvGraphicFramePr>
          <p:nvPr>
            <p:ph type="tbl" sz="quarter" idx="10"/>
            <p:extLst>
              <p:ext uri="{D42A27DB-BD31-4B8C-83A1-F6EECF244321}">
                <p14:modId xmlns:p14="http://schemas.microsoft.com/office/powerpoint/2010/main" val="1044007786"/>
              </p:ext>
            </p:extLst>
          </p:nvPr>
        </p:nvGraphicFramePr>
        <p:xfrm>
          <a:off x="2743200" y="1250692"/>
          <a:ext cx="6900560" cy="4311910"/>
        </p:xfrm>
        <a:graphic>
          <a:graphicData uri="http://schemas.openxmlformats.org/drawingml/2006/table">
            <a:tbl>
              <a:tblPr firstRow="1" bandRow="1">
                <a:tableStyleId>{21E4AEA4-8DFA-4A89-87EB-49C32662AFE0}</a:tableStyleId>
              </a:tblPr>
              <a:tblGrid>
                <a:gridCol w="629157">
                  <a:extLst>
                    <a:ext uri="{9D8B030D-6E8A-4147-A177-3AD203B41FA5}">
                      <a16:colId xmlns:a16="http://schemas.microsoft.com/office/drawing/2014/main" val="20000"/>
                    </a:ext>
                  </a:extLst>
                </a:gridCol>
                <a:gridCol w="981075">
                  <a:extLst>
                    <a:ext uri="{9D8B030D-6E8A-4147-A177-3AD203B41FA5}">
                      <a16:colId xmlns:a16="http://schemas.microsoft.com/office/drawing/2014/main" val="20001"/>
                    </a:ext>
                  </a:extLst>
                </a:gridCol>
                <a:gridCol w="218568">
                  <a:extLst>
                    <a:ext uri="{9D8B030D-6E8A-4147-A177-3AD203B41FA5}">
                      <a16:colId xmlns:a16="http://schemas.microsoft.com/office/drawing/2014/main" val="20002"/>
                    </a:ext>
                  </a:extLst>
                </a:gridCol>
                <a:gridCol w="5071760">
                  <a:extLst>
                    <a:ext uri="{9D8B030D-6E8A-4147-A177-3AD203B41FA5}">
                      <a16:colId xmlns:a16="http://schemas.microsoft.com/office/drawing/2014/main" val="20003"/>
                    </a:ext>
                  </a:extLst>
                </a:gridCol>
              </a:tblGrid>
              <a:tr h="484198">
                <a:tc>
                  <a:txBody>
                    <a:bodyPr/>
                    <a:lstStyle/>
                    <a:p>
                      <a:pPr algn="ctr" fontAlgn="ctr"/>
                      <a:r>
                        <a:rPr lang="en-US" sz="1600" u="none" strike="noStrike" dirty="0">
                          <a:effectLst/>
                          <a:latin typeface="Times New Roman" panose="02020603050405020304" pitchFamily="18" charset="0"/>
                          <a:cs typeface="Times New Roman" panose="02020603050405020304" pitchFamily="18" charset="0"/>
                        </a:rPr>
                        <a:t>S. NO.</a:t>
                      </a:r>
                      <a:endParaRPr lang="en-US"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sz="1600" u="none" strike="noStrike" dirty="0">
                          <a:effectLst/>
                          <a:latin typeface="Times New Roman" panose="02020603050405020304" pitchFamily="18" charset="0"/>
                          <a:cs typeface="Times New Roman" panose="02020603050405020304" pitchFamily="18" charset="0"/>
                        </a:rPr>
                        <a:t>SUBJECT</a:t>
                      </a:r>
                      <a:endParaRPr lang="en-US"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gridSpan="2">
                  <a:txBody>
                    <a:bodyPr/>
                    <a:lstStyle/>
                    <a:p>
                      <a:pPr algn="ctr" fontAlgn="ctr"/>
                      <a:r>
                        <a:rPr lang="en-US" sz="1600" u="none" strike="noStrike" dirty="0">
                          <a:effectLst/>
                          <a:latin typeface="Times New Roman" panose="02020603050405020304" pitchFamily="18" charset="0"/>
                          <a:cs typeface="Times New Roman" panose="02020603050405020304" pitchFamily="18" charset="0"/>
                        </a:rPr>
                        <a:t>TOPIC NAME</a:t>
                      </a:r>
                      <a:endParaRPr lang="en-US"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hMerge="1">
                  <a:txBody>
                    <a:bodyPr/>
                    <a:lstStyle/>
                    <a:p>
                      <a:endParaRPr lang="en-US"/>
                    </a:p>
                  </a:txBody>
                  <a:tcPr/>
                </a:tc>
                <a:extLst>
                  <a:ext uri="{0D108BD9-81ED-4DB2-BD59-A6C34878D82A}">
                    <a16:rowId xmlns:a16="http://schemas.microsoft.com/office/drawing/2014/main" val="10000"/>
                  </a:ext>
                </a:extLst>
              </a:tr>
              <a:tr h="478464">
                <a:tc>
                  <a:txBody>
                    <a:bodyPr/>
                    <a:lstStyle/>
                    <a:p>
                      <a:pPr algn="ctr" fontAlgn="ctr"/>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ctr"/>
                </a:tc>
                <a:tc>
                  <a:txBody>
                    <a:bodyPr/>
                    <a:lstStyle/>
                    <a:p>
                      <a:pPr algn="ctr" fontAlgn="ctr"/>
                      <a:r>
                        <a:rPr lang="en-US" sz="1600" b="0" i="0" u="none" strike="noStrike" dirty="0">
                          <a:solidFill>
                            <a:srgbClr val="000000"/>
                          </a:solidFill>
                          <a:effectLst/>
                          <a:latin typeface="Times New Roman" panose="02020603050405020304" pitchFamily="18" charset="0"/>
                          <a:cs typeface="Times New Roman" panose="02020603050405020304" pitchFamily="18" charset="0"/>
                        </a:rPr>
                        <a:t>SE</a:t>
                      </a:r>
                    </a:p>
                  </a:txBody>
                  <a:tcPr marL="9525" marR="9525" marT="9525" marB="0" anchor="ctr"/>
                </a:tc>
                <a:tc rowSpan="8">
                  <a:txBody>
                    <a:bodyPr/>
                    <a:lstStyle/>
                    <a:p>
                      <a:endParaRPr lang="en-US" sz="1600" dirty="0">
                        <a:latin typeface="Times New Roman" panose="02020603050405020304" pitchFamily="18" charset="0"/>
                        <a:cs typeface="Times New Roman" panose="02020603050405020304" pitchFamily="18" charset="0"/>
                      </a:endParaRPr>
                    </a:p>
                  </a:txBody>
                  <a:tcPr/>
                </a:tc>
                <a:tc>
                  <a:txBody>
                    <a:bodyPr/>
                    <a:lstStyle/>
                    <a:p>
                      <a:pPr algn="l" fontAlgn="ctr"/>
                      <a:r>
                        <a:rPr lang="en-US" sz="1600" b="0" i="0" u="none" strike="noStrike" dirty="0">
                          <a:solidFill>
                            <a:srgbClr val="000000"/>
                          </a:solidFill>
                          <a:effectLst/>
                          <a:latin typeface="Times New Roman" panose="02020603050405020304" pitchFamily="18" charset="0"/>
                          <a:cs typeface="Times New Roman" panose="02020603050405020304" pitchFamily="18" charset="0"/>
                        </a:rPr>
                        <a:t>Data Model like Waterfall Model etc.,</a:t>
                      </a:r>
                    </a:p>
                  </a:txBody>
                  <a:tcPr marL="9525" marR="9525" marT="9525" marB="0" anchor="ctr"/>
                </a:tc>
                <a:extLst>
                  <a:ext uri="{0D108BD9-81ED-4DB2-BD59-A6C34878D82A}">
                    <a16:rowId xmlns:a16="http://schemas.microsoft.com/office/drawing/2014/main" val="10001"/>
                  </a:ext>
                </a:extLst>
              </a:tr>
              <a:tr h="478464">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ctr"/>
                </a:tc>
                <a:tc>
                  <a:txBody>
                    <a:bodyPr/>
                    <a:lstStyle/>
                    <a:p>
                      <a:pPr algn="ctr" fontAlgn="ctr"/>
                      <a:r>
                        <a:rPr lang="en-US" sz="1600" b="0" i="0" u="none" strike="noStrike" dirty="0">
                          <a:solidFill>
                            <a:srgbClr val="000000"/>
                          </a:solidFill>
                          <a:effectLst/>
                          <a:latin typeface="Times New Roman" panose="02020603050405020304" pitchFamily="18" charset="0"/>
                          <a:cs typeface="Times New Roman" panose="02020603050405020304" pitchFamily="18" charset="0"/>
                        </a:rPr>
                        <a:t>SQL</a:t>
                      </a:r>
                    </a:p>
                  </a:txBody>
                  <a:tcPr marL="9525" marR="9525" marT="9525" marB="0" anchor="ctr"/>
                </a:tc>
                <a:tc vMerge="1">
                  <a:txBody>
                    <a:bodyPr/>
                    <a:lstStyle/>
                    <a:p>
                      <a:endParaRPr lang="en-US" dirty="0"/>
                    </a:p>
                  </a:txBody>
                  <a:tcPr/>
                </a:tc>
                <a:tc>
                  <a:txBody>
                    <a:bodyPr/>
                    <a:lstStyle/>
                    <a:p>
                      <a:pPr algn="l" fontAlgn="ctr"/>
                      <a:r>
                        <a:rPr lang="en-US" sz="1600" b="0" i="0" u="none" strike="noStrike" dirty="0">
                          <a:solidFill>
                            <a:srgbClr val="000000"/>
                          </a:solidFill>
                          <a:effectLst/>
                          <a:latin typeface="Times New Roman" panose="02020603050405020304" pitchFamily="18" charset="0"/>
                          <a:cs typeface="Times New Roman" panose="02020603050405020304" pitchFamily="18" charset="0"/>
                        </a:rPr>
                        <a:t>DDL, DML, DCL, TCL, DQL</a:t>
                      </a:r>
                    </a:p>
                  </a:txBody>
                  <a:tcPr marL="9525" marR="9525" marT="9525" marB="0" anchor="ctr"/>
                </a:tc>
                <a:extLst>
                  <a:ext uri="{0D108BD9-81ED-4DB2-BD59-A6C34878D82A}">
                    <a16:rowId xmlns:a16="http://schemas.microsoft.com/office/drawing/2014/main" val="10002"/>
                  </a:ext>
                </a:extLst>
              </a:tr>
              <a:tr h="478464">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SQL</a:t>
                      </a:r>
                    </a:p>
                  </a:txBody>
                  <a:tcPr marL="9525" marR="9525" marT="9525" marB="0" anchor="ctr"/>
                </a:tc>
                <a:tc vMerge="1">
                  <a:txBody>
                    <a:bodyPr/>
                    <a:lstStyle/>
                    <a:p>
                      <a:endParaRPr lang="en-US" dirty="0"/>
                    </a:p>
                  </a:txBody>
                  <a:tcPr/>
                </a:tc>
                <a:tc>
                  <a:txBody>
                    <a:bodyPr/>
                    <a:lstStyle/>
                    <a:p>
                      <a:pPr algn="l" fontAlgn="ctr"/>
                      <a:r>
                        <a:rPr lang="en-US" sz="1600" b="0" i="0" u="none" strike="noStrike" dirty="0">
                          <a:solidFill>
                            <a:srgbClr val="000000"/>
                          </a:solidFill>
                          <a:effectLst/>
                          <a:latin typeface="Times New Roman" panose="02020603050405020304" pitchFamily="18" charset="0"/>
                          <a:cs typeface="Times New Roman" panose="02020603050405020304" pitchFamily="18" charset="0"/>
                        </a:rPr>
                        <a:t>Joins &amp; Sub Queries</a:t>
                      </a:r>
                    </a:p>
                  </a:txBody>
                  <a:tcPr marL="9525" marR="9525" marT="9525" marB="0" anchor="ctr"/>
                </a:tc>
                <a:extLst>
                  <a:ext uri="{0D108BD9-81ED-4DB2-BD59-A6C34878D82A}">
                    <a16:rowId xmlns:a16="http://schemas.microsoft.com/office/drawing/2014/main" val="10003"/>
                  </a:ext>
                </a:extLst>
              </a:tr>
              <a:tr h="478464">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SQL</a:t>
                      </a:r>
                    </a:p>
                  </a:txBody>
                  <a:tcPr marL="9525" marR="9525" marT="9525" marB="0" anchor="ctr"/>
                </a:tc>
                <a:tc vMerge="1">
                  <a:txBody>
                    <a:bodyPr/>
                    <a:lstStyle/>
                    <a:p>
                      <a:endParaRPr lang="en-US" dirty="0"/>
                    </a:p>
                  </a:txBody>
                  <a:tcPr/>
                </a:tc>
                <a:tc>
                  <a:txBody>
                    <a:bodyPr/>
                    <a:lstStyle/>
                    <a:p>
                      <a:pPr algn="l" fontAlgn="ctr"/>
                      <a:r>
                        <a:rPr lang="en-US" sz="1600" b="0" i="0" u="none" strike="noStrike" dirty="0">
                          <a:solidFill>
                            <a:srgbClr val="000000"/>
                          </a:solidFill>
                          <a:effectLst/>
                          <a:latin typeface="Times New Roman" panose="02020603050405020304" pitchFamily="18" charset="0"/>
                          <a:cs typeface="Times New Roman" panose="02020603050405020304" pitchFamily="18" charset="0"/>
                        </a:rPr>
                        <a:t>External Tables</a:t>
                      </a:r>
                    </a:p>
                  </a:txBody>
                  <a:tcPr marL="9525" marR="9525" marT="9525" marB="0" anchor="ctr"/>
                </a:tc>
                <a:extLst>
                  <a:ext uri="{0D108BD9-81ED-4DB2-BD59-A6C34878D82A}">
                    <a16:rowId xmlns:a16="http://schemas.microsoft.com/office/drawing/2014/main" val="10004"/>
                  </a:ext>
                </a:extLst>
              </a:tr>
              <a:tr h="478464">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ctr"/>
                </a:tc>
                <a:tc>
                  <a:txBody>
                    <a:bodyPr/>
                    <a:lstStyle/>
                    <a:p>
                      <a:pPr algn="ctr" fontAlgn="ctr"/>
                      <a:r>
                        <a:rPr lang="en-US" sz="1600" b="0" i="0" u="none" strike="noStrike" dirty="0">
                          <a:solidFill>
                            <a:srgbClr val="000000"/>
                          </a:solidFill>
                          <a:effectLst/>
                          <a:latin typeface="Times New Roman" panose="02020603050405020304" pitchFamily="18" charset="0"/>
                          <a:cs typeface="Times New Roman" panose="02020603050405020304" pitchFamily="18" charset="0"/>
                        </a:rPr>
                        <a:t>PLSQL</a:t>
                      </a:r>
                    </a:p>
                  </a:txBody>
                  <a:tcPr marL="9525" marR="9525" marT="9525" marB="0" anchor="ctr"/>
                </a:tc>
                <a:tc vMerge="1">
                  <a:txBody>
                    <a:bodyPr/>
                    <a:lstStyle/>
                    <a:p>
                      <a:endParaRPr lang="en-US" dirty="0"/>
                    </a:p>
                  </a:txBody>
                  <a:tcPr/>
                </a:tc>
                <a:tc>
                  <a:txBody>
                    <a:bodyPr/>
                    <a:lstStyle/>
                    <a:p>
                      <a:pPr algn="l" fontAlgn="ctr"/>
                      <a:r>
                        <a:rPr lang="en-US" sz="1600" b="0" i="0" u="none" strike="noStrike" dirty="0">
                          <a:solidFill>
                            <a:srgbClr val="000000"/>
                          </a:solidFill>
                          <a:effectLst/>
                          <a:latin typeface="Times New Roman" panose="02020603050405020304" pitchFamily="18" charset="0"/>
                          <a:cs typeface="Times New Roman" panose="02020603050405020304" pitchFamily="18" charset="0"/>
                        </a:rPr>
                        <a:t>Procedures &amp; Functions</a:t>
                      </a:r>
                    </a:p>
                  </a:txBody>
                  <a:tcPr marL="9525" marR="9525" marT="9525" marB="0" anchor="ctr"/>
                </a:tc>
                <a:extLst>
                  <a:ext uri="{0D108BD9-81ED-4DB2-BD59-A6C34878D82A}">
                    <a16:rowId xmlns:a16="http://schemas.microsoft.com/office/drawing/2014/main" val="10005"/>
                  </a:ext>
                </a:extLst>
              </a:tr>
              <a:tr h="478464">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PLSQL</a:t>
                      </a:r>
                    </a:p>
                  </a:txBody>
                  <a:tcPr marL="9525" marR="9525" marT="9525" marB="0" anchor="ctr"/>
                </a:tc>
                <a:tc vMerge="1">
                  <a:txBody>
                    <a:bodyPr/>
                    <a:lstStyle/>
                    <a:p>
                      <a:endParaRPr lang="en-US" dirty="0"/>
                    </a:p>
                  </a:txBody>
                  <a:tcPr/>
                </a:tc>
                <a:tc>
                  <a:txBody>
                    <a:bodyPr/>
                    <a:lstStyle/>
                    <a:p>
                      <a:pPr algn="l" fontAlgn="ctr"/>
                      <a:r>
                        <a:rPr lang="en-US" sz="1600" b="0" i="0" u="none" strike="noStrike" dirty="0">
                          <a:solidFill>
                            <a:srgbClr val="000000"/>
                          </a:solidFill>
                          <a:effectLst/>
                          <a:latin typeface="Times New Roman" panose="02020603050405020304" pitchFamily="18" charset="0"/>
                          <a:cs typeface="Times New Roman" panose="02020603050405020304" pitchFamily="18" charset="0"/>
                        </a:rPr>
                        <a:t>Triggers</a:t>
                      </a:r>
                    </a:p>
                  </a:txBody>
                  <a:tcPr marL="9525" marR="9525" marT="9525" marB="0" anchor="ctr"/>
                </a:tc>
                <a:extLst>
                  <a:ext uri="{0D108BD9-81ED-4DB2-BD59-A6C34878D82A}">
                    <a16:rowId xmlns:a16="http://schemas.microsoft.com/office/drawing/2014/main" val="10006"/>
                  </a:ext>
                </a:extLst>
              </a:tr>
              <a:tr h="478464">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7</a:t>
                      </a:r>
                    </a:p>
                  </a:txBody>
                  <a:tcPr marL="9525" marR="9525" marT="9525" marB="0" anchor="ctr"/>
                </a:tc>
                <a:tc>
                  <a:txBody>
                    <a:bodyPr/>
                    <a:lstStyle/>
                    <a:p>
                      <a:pPr algn="ctr" fontAlgn="ctr"/>
                      <a:r>
                        <a:rPr lang="en-US" sz="1600" b="0" i="0" u="none" strike="noStrike">
                          <a:solidFill>
                            <a:srgbClr val="000000"/>
                          </a:solidFill>
                          <a:effectLst/>
                          <a:latin typeface="Times New Roman" panose="02020603050405020304" pitchFamily="18" charset="0"/>
                          <a:cs typeface="Times New Roman" panose="02020603050405020304" pitchFamily="18" charset="0"/>
                        </a:rPr>
                        <a:t>PLSQL</a:t>
                      </a:r>
                    </a:p>
                  </a:txBody>
                  <a:tcPr marL="9525" marR="9525" marT="9525" marB="0" anchor="ctr"/>
                </a:tc>
                <a:tc vMerge="1">
                  <a:txBody>
                    <a:bodyPr/>
                    <a:lstStyle/>
                    <a:p>
                      <a:endParaRPr lang="en-US" dirty="0"/>
                    </a:p>
                  </a:txBody>
                  <a:tcPr/>
                </a:tc>
                <a:tc>
                  <a:txBody>
                    <a:bodyPr/>
                    <a:lstStyle/>
                    <a:p>
                      <a:pPr algn="l" fontAlgn="ctr"/>
                      <a:r>
                        <a:rPr lang="en-US" sz="1600" b="0" i="0" u="none" strike="noStrike" dirty="0">
                          <a:solidFill>
                            <a:srgbClr val="000000"/>
                          </a:solidFill>
                          <a:effectLst/>
                          <a:latin typeface="Times New Roman" panose="02020603050405020304" pitchFamily="18" charset="0"/>
                          <a:cs typeface="Times New Roman" panose="02020603050405020304" pitchFamily="18" charset="0"/>
                        </a:rPr>
                        <a:t>Exception Handling</a:t>
                      </a:r>
                    </a:p>
                  </a:txBody>
                  <a:tcPr marL="9525" marR="9525" marT="9525" marB="0" anchor="ctr"/>
                </a:tc>
                <a:extLst>
                  <a:ext uri="{0D108BD9-81ED-4DB2-BD59-A6C34878D82A}">
                    <a16:rowId xmlns:a16="http://schemas.microsoft.com/office/drawing/2014/main" val="10007"/>
                  </a:ext>
                </a:extLst>
              </a:tr>
              <a:tr h="478464">
                <a:tc>
                  <a:txBody>
                    <a:bodyPr/>
                    <a:lstStyle/>
                    <a:p>
                      <a:pPr algn="ctr" fontAlgn="ctr"/>
                      <a:r>
                        <a:rPr lang="en-US" sz="1600" b="0" i="0" u="none" strike="noStrike" dirty="0">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ctr"/>
                </a:tc>
                <a:tc>
                  <a:txBody>
                    <a:bodyPr/>
                    <a:lstStyle/>
                    <a:p>
                      <a:pPr algn="ctr"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PLSQL</a:t>
                      </a:r>
                    </a:p>
                  </a:txBody>
                  <a:tcPr marL="9525" marR="9525" marT="9525" marB="0" anchor="b"/>
                </a:tc>
                <a:tc vMerge="1">
                  <a:txBody>
                    <a:bodyPr/>
                    <a:lstStyle/>
                    <a:p>
                      <a:endParaRPr lang="en-US" dirty="0"/>
                    </a:p>
                  </a:txBody>
                  <a:tcPr/>
                </a:tc>
                <a:tc>
                  <a:txBody>
                    <a:bodyPr/>
                    <a:lstStyle/>
                    <a:p>
                      <a:pPr algn="l" fontAlgn="ctr"/>
                      <a:r>
                        <a:rPr lang="en-US" sz="1600" b="0" i="0" u="none" strike="noStrike" dirty="0">
                          <a:solidFill>
                            <a:srgbClr val="000000"/>
                          </a:solidFill>
                          <a:effectLst/>
                          <a:latin typeface="Times New Roman" panose="02020603050405020304" pitchFamily="18" charset="0"/>
                          <a:cs typeface="Times New Roman" panose="02020603050405020304" pitchFamily="18" charset="0"/>
                        </a:rPr>
                        <a:t>Cursors</a:t>
                      </a:r>
                    </a:p>
                  </a:txBody>
                  <a:tcPr marL="9525" marR="9525" marT="9525" marB="0" anchor="ctr"/>
                </a:tc>
                <a:extLst>
                  <a:ext uri="{0D108BD9-81ED-4DB2-BD59-A6C34878D82A}">
                    <a16:rowId xmlns:a16="http://schemas.microsoft.com/office/drawing/2014/main" val="10008"/>
                  </a:ext>
                </a:extLst>
              </a:tr>
            </a:tbl>
          </a:graphicData>
        </a:graphic>
      </p:graphicFrame>
      <p:sp>
        <p:nvSpPr>
          <p:cNvPr id="5" name="Title 4"/>
          <p:cNvSpPr>
            <a:spLocks noGrp="1"/>
          </p:cNvSpPr>
          <p:nvPr>
            <p:ph type="title"/>
          </p:nvPr>
        </p:nvSpPr>
        <p:spPr/>
        <p:txBody>
          <a:bodyPr>
            <a:normAutofit/>
          </a:bodyPr>
          <a:lstStyle/>
          <a:p>
            <a:pPr algn="ctr"/>
            <a:r>
              <a:rPr lang="en-US" sz="2800" dirty="0">
                <a:latin typeface="Times New Roman" panose="02020603050405020304" pitchFamily="18" charset="0"/>
                <a:cs typeface="Times New Roman" panose="02020603050405020304" pitchFamily="18" charset="0"/>
              </a:rPr>
              <a:t>TOPICS USED FOR CODING</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8118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04800"/>
            <a:ext cx="8382000" cy="523220"/>
          </a:xfrm>
          <a:prstGeom prst="rect">
            <a:avLst/>
          </a:prstGeom>
          <a:noFill/>
        </p:spPr>
        <p:txBody>
          <a:bodyPr wrap="square" rtlCol="0">
            <a:spAutoFit/>
          </a:bodyPr>
          <a:lstStyle/>
          <a:p>
            <a:pPr algn="ctr"/>
            <a:r>
              <a:rPr lang="en-US" sz="2800" dirty="0">
                <a:solidFill>
                  <a:schemeClr val="tx2"/>
                </a:solidFill>
                <a:latin typeface="Times New Roman" panose="02020603050405020304" pitchFamily="18" charset="0"/>
                <a:cs typeface="Times New Roman" panose="02020603050405020304" pitchFamily="18" charset="0"/>
              </a:rPr>
              <a:t>DEVELOPMENT PHASE</a:t>
            </a:r>
          </a:p>
        </p:txBody>
      </p:sp>
      <p:sp>
        <p:nvSpPr>
          <p:cNvPr id="3" name="TextBox 2"/>
          <p:cNvSpPr txBox="1"/>
          <p:nvPr/>
        </p:nvSpPr>
        <p:spPr>
          <a:xfrm>
            <a:off x="609600" y="1143000"/>
            <a:ext cx="9525000" cy="400110"/>
          </a:xfrm>
          <a:prstGeom prst="rect">
            <a:avLst/>
          </a:prstGeom>
          <a:noFill/>
        </p:spPr>
        <p:txBody>
          <a:bodyPr wrap="square" rtlCol="0">
            <a:spAutoFit/>
          </a:bodyPr>
          <a:lstStyle/>
          <a:p>
            <a:endParaRPr lang="en-US"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09600" y="2669842"/>
            <a:ext cx="998220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QUERY SNAPSHOTS:</a:t>
            </a:r>
          </a:p>
        </p:txBody>
      </p:sp>
      <p:sp>
        <p:nvSpPr>
          <p:cNvPr id="5" name="TextBox 4"/>
          <p:cNvSpPr txBox="1"/>
          <p:nvPr/>
        </p:nvSpPr>
        <p:spPr>
          <a:xfrm>
            <a:off x="609600" y="914400"/>
            <a:ext cx="10134600" cy="164660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CODING:</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To perform any functionalities or make applications run we use coding.</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process of designing, writing, testing, debugging / troubleshooting, and maintaining the source code of computer programs.</a:t>
            </a:r>
          </a:p>
        </p:txBody>
      </p:sp>
      <p:pic>
        <p:nvPicPr>
          <p:cNvPr id="6" name="Picture 5"/>
          <p:cNvPicPr>
            <a:picLocks noChangeAspect="1"/>
          </p:cNvPicPr>
          <p:nvPr/>
        </p:nvPicPr>
        <p:blipFill>
          <a:blip r:embed="rId2"/>
          <a:stretch>
            <a:fillRect/>
          </a:stretch>
        </p:blipFill>
        <p:spPr>
          <a:xfrm>
            <a:off x="3543300" y="2691107"/>
            <a:ext cx="3657600" cy="3983321"/>
          </a:xfrm>
          <a:prstGeom prst="rect">
            <a:avLst/>
          </a:prstGeom>
        </p:spPr>
      </p:pic>
    </p:spTree>
    <p:extLst>
      <p:ext uri="{BB962C8B-B14F-4D97-AF65-F5344CB8AC3E}">
        <p14:creationId xmlns:p14="http://schemas.microsoft.com/office/powerpoint/2010/main" val="181088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2971800"/>
            <a:ext cx="7620000" cy="584775"/>
          </a:xfrm>
          <a:prstGeom prst="rect">
            <a:avLst/>
          </a:prstGeom>
          <a:noFill/>
        </p:spPr>
        <p:txBody>
          <a:bodyPr wrap="square" rtlCol="0">
            <a:spAutoFit/>
          </a:bodyPr>
          <a:lstStyle/>
          <a:p>
            <a:pPr algn="ctr"/>
            <a:r>
              <a:rPr lang="en-US" sz="3200" dirty="0">
                <a:solidFill>
                  <a:schemeClr val="tx2"/>
                </a:solidFill>
                <a:latin typeface="Times New Roman" panose="02020603050405020304" pitchFamily="18" charset="0"/>
                <a:cs typeface="Times New Roman" panose="02020603050405020304" pitchFamily="18" charset="0"/>
              </a:rPr>
              <a:t>TESTING PHASE</a:t>
            </a:r>
          </a:p>
        </p:txBody>
      </p:sp>
    </p:spTree>
    <p:extLst>
      <p:ext uri="{BB962C8B-B14F-4D97-AF65-F5344CB8AC3E}">
        <p14:creationId xmlns:p14="http://schemas.microsoft.com/office/powerpoint/2010/main" val="59462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4800" y="2133600"/>
            <a:ext cx="6696124" cy="3375382"/>
          </a:xfrm>
        </p:spPr>
        <p:txBody>
          <a:bodyPr/>
          <a:lstStyle/>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SHREERAM PIPPALLA	            -  160743</a:t>
            </a:r>
          </a:p>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PARVATHANENI MOHITH         -  160703</a:t>
            </a:r>
          </a:p>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A BHARGAV SAI 	                        -  160550</a:t>
            </a:r>
          </a:p>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MADASU DIVYA                         -  160644</a:t>
            </a:r>
          </a:p>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CHUNDURI KRISHNAPRIYA    -  160581</a:t>
            </a:r>
          </a:p>
          <a:p>
            <a:endParaRPr lang="en-US" dirty="0"/>
          </a:p>
          <a:p>
            <a:pPr algn="just"/>
            <a:endParaRPr lang="en-US" dirty="0"/>
          </a:p>
          <a:p>
            <a:endParaRPr lang="en-US" dirty="0"/>
          </a:p>
          <a:p>
            <a:endParaRPr lang="en-US" dirty="0"/>
          </a:p>
          <a:p>
            <a:endParaRPr lang="en-US" dirty="0"/>
          </a:p>
        </p:txBody>
      </p:sp>
      <p:sp>
        <p:nvSpPr>
          <p:cNvPr id="3" name="Title 2"/>
          <p:cNvSpPr>
            <a:spLocks noGrp="1"/>
          </p:cNvSpPr>
          <p:nvPr>
            <p:ph type="title"/>
          </p:nvPr>
        </p:nvSpPr>
        <p:spPr>
          <a:xfrm>
            <a:off x="762000" y="685800"/>
            <a:ext cx="10044635" cy="859536"/>
          </a:xfrm>
        </p:spPr>
        <p:txBody>
          <a:bodyPr>
            <a:normAutofit fontScale="90000"/>
          </a:bodyPr>
          <a:lstStyle/>
          <a:p>
            <a:pPr algn="ctr"/>
            <a:r>
              <a:rPr lang="en-US" sz="3100" dirty="0">
                <a:latin typeface="Times New Roman" panose="02020603050405020304" pitchFamily="18" charset="0"/>
                <a:cs typeface="Times New Roman" panose="02020603050405020304" pitchFamily="18" charset="0"/>
              </a:rPr>
              <a:t>TEAM – 2</a:t>
            </a:r>
            <a:br>
              <a:rPr lang="en-US" sz="3100" dirty="0">
                <a:latin typeface="Times New Roman" panose="02020603050405020304" pitchFamily="18" charset="0"/>
                <a:cs typeface="Times New Roman" panose="02020603050405020304" pitchFamily="18" charset="0"/>
              </a:rPr>
            </a:br>
            <a:br>
              <a:rPr lang="en-US" sz="3100" dirty="0">
                <a:latin typeface="Times New Roman" panose="02020603050405020304" pitchFamily="18" charset="0"/>
                <a:cs typeface="Times New Roman" panose="02020603050405020304" pitchFamily="18" charset="0"/>
              </a:rPr>
            </a:br>
            <a:r>
              <a:rPr lang="en-US" sz="3100" dirty="0">
                <a:latin typeface="Times New Roman" panose="02020603050405020304" pitchFamily="18" charset="0"/>
                <a:cs typeface="Times New Roman" panose="02020603050405020304" pitchFamily="18" charset="0"/>
              </a:rPr>
              <a:t>TEAM MEMBERS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7035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62000" y="228600"/>
            <a:ext cx="9906000" cy="3847207"/>
          </a:xfrm>
          <a:prstGeom prst="rect">
            <a:avLst/>
          </a:prstGeom>
        </p:spPr>
        <p:txBody>
          <a:bodyPr wrap="square">
            <a:spAutoFit/>
          </a:bodyPr>
          <a:lstStyle/>
          <a:p>
            <a:pPr algn="ctr"/>
            <a:r>
              <a:rPr lang="en-US" sz="2800" dirty="0">
                <a:solidFill>
                  <a:schemeClr val="tx2"/>
                </a:solidFill>
                <a:latin typeface="Times New Roman" panose="02020603050405020304" pitchFamily="18" charset="0"/>
                <a:cs typeface="Times New Roman" panose="02020603050405020304" pitchFamily="18" charset="0"/>
              </a:rPr>
              <a:t>HOW TESTING IS PERFORMED?</a:t>
            </a:r>
          </a:p>
          <a:p>
            <a:endParaRPr lang="en-US" dirty="0"/>
          </a:p>
          <a:p>
            <a:endParaRPr lang="en-US" dirty="0"/>
          </a:p>
          <a:p>
            <a:pPr marL="285750" indent="-285750">
              <a:lnSpc>
                <a:spcPct val="2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BY EXAMINING THE USERS REQUIREMENTS</a:t>
            </a:r>
          </a:p>
          <a:p>
            <a:pPr marL="285750" indent="-285750">
              <a:lnSpc>
                <a:spcPct val="2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BY REVIEWING THE ARTIFACTS LIKE DESIGN DOCUMENTS</a:t>
            </a:r>
          </a:p>
          <a:p>
            <a:pPr marL="285750" indent="-285750">
              <a:lnSpc>
                <a:spcPct val="2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BY EXAMINING THE FUNCTIONALITY</a:t>
            </a:r>
          </a:p>
          <a:p>
            <a:pPr marL="285750" indent="-285750">
              <a:lnSpc>
                <a:spcPct val="2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BY EXAMINING THE INTERNAL STRUCTURES AND DESIGN</a:t>
            </a:r>
          </a:p>
          <a:p>
            <a:pPr marL="285750" indent="-285750">
              <a:lnSpc>
                <a:spcPct val="2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BY EXECUTING CODE</a:t>
            </a:r>
          </a:p>
        </p:txBody>
      </p:sp>
    </p:spTree>
    <p:extLst>
      <p:ext uri="{BB962C8B-B14F-4D97-AF65-F5344CB8AC3E}">
        <p14:creationId xmlns:p14="http://schemas.microsoft.com/office/powerpoint/2010/main" val="497459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a:r>
              <a:rPr lang="en-US" sz="2800" dirty="0">
                <a:latin typeface="Times New Roman" panose="02020603050405020304" pitchFamily="18" charset="0"/>
                <a:cs typeface="Times New Roman" panose="02020603050405020304" pitchFamily="18" charset="0"/>
              </a:rPr>
              <a:t>TEST CASES</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5257800" y="1249178"/>
            <a:ext cx="2362200" cy="4833449"/>
          </a:xfrm>
          <a:prstGeom prst="rect">
            <a:avLst/>
          </a:prstGeom>
        </p:spPr>
      </p:pic>
      <p:pic>
        <p:nvPicPr>
          <p:cNvPr id="3" name="Picture 2"/>
          <p:cNvPicPr>
            <a:picLocks noChangeAspect="1"/>
          </p:cNvPicPr>
          <p:nvPr/>
        </p:nvPicPr>
        <p:blipFill>
          <a:blip r:embed="rId3"/>
          <a:stretch>
            <a:fillRect/>
          </a:stretch>
        </p:blipFill>
        <p:spPr>
          <a:xfrm>
            <a:off x="8610600" y="1205826"/>
            <a:ext cx="2362200" cy="4876801"/>
          </a:xfrm>
          <a:prstGeom prst="rect">
            <a:avLst/>
          </a:prstGeom>
        </p:spPr>
      </p:pic>
      <p:sp>
        <p:nvSpPr>
          <p:cNvPr id="4" name="TextBox 3"/>
          <p:cNvSpPr txBox="1"/>
          <p:nvPr/>
        </p:nvSpPr>
        <p:spPr>
          <a:xfrm>
            <a:off x="188578" y="1268413"/>
            <a:ext cx="510540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Example : </a:t>
            </a:r>
          </a:p>
          <a:p>
            <a:r>
              <a:rPr lang="en-US" dirty="0">
                <a:latin typeface="Times New Roman" panose="02020603050405020304" pitchFamily="18" charset="0"/>
                <a:cs typeface="Times New Roman" panose="02020603050405020304" pitchFamily="18" charset="0"/>
              </a:rPr>
              <a:t>Test report for all the employees batch wise.</a:t>
            </a:r>
          </a:p>
        </p:txBody>
      </p:sp>
    </p:spTree>
    <p:extLst>
      <p:ext uri="{BB962C8B-B14F-4D97-AF65-F5344CB8AC3E}">
        <p14:creationId xmlns:p14="http://schemas.microsoft.com/office/powerpoint/2010/main" val="513242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85800" y="457200"/>
            <a:ext cx="9372600" cy="6017032"/>
          </a:xfrm>
          <a:prstGeom prst="rect">
            <a:avLst/>
          </a:prstGeom>
        </p:spPr>
        <p:txBody>
          <a:bodyPr wrap="square">
            <a:spAutoFit/>
          </a:bodyPr>
          <a:lstStyle/>
          <a:p>
            <a:pPr algn="ctr"/>
            <a:r>
              <a:rPr lang="en-US" sz="2800" dirty="0">
                <a:solidFill>
                  <a:schemeClr val="tx2"/>
                </a:solidFill>
                <a:latin typeface="Times New Roman" panose="02020603050405020304" pitchFamily="18" charset="0"/>
                <a:cs typeface="Times New Roman" panose="02020603050405020304" pitchFamily="18" charset="0"/>
              </a:rPr>
              <a:t>TESTING SUMMARY</a:t>
            </a:r>
          </a:p>
          <a:p>
            <a:endParaRPr lang="en-US" b="1" dirty="0">
              <a:latin typeface="Times New Roman" panose="02020603050405020304" pitchFamily="18" charset="0"/>
              <a:cs typeface="Times New Roman" panose="02020603050405020304" pitchFamily="18" charset="0"/>
            </a:endParaRPr>
          </a:p>
          <a:p>
            <a:pPr>
              <a:lnSpc>
                <a:spcPct val="150000"/>
              </a:lnSpc>
            </a:pPr>
            <a:r>
              <a:rPr lang="en-US" sz="2400" dirty="0">
                <a:latin typeface="Times New Roman" panose="02020603050405020304" pitchFamily="18" charset="0"/>
                <a:cs typeface="Times New Roman" panose="02020603050405020304" pitchFamily="18" charset="0"/>
              </a:rPr>
              <a:t>Tested in brief :-</a:t>
            </a:r>
          </a:p>
          <a:p>
            <a:pPr>
              <a:lnSpc>
                <a:spcPct val="150000"/>
              </a:lnSpc>
            </a:pPr>
            <a:r>
              <a:rPr lang="en-US" sz="2000" dirty="0">
                <a:latin typeface="Times New Roman" panose="02020603050405020304" pitchFamily="18" charset="0"/>
                <a:cs typeface="Times New Roman" panose="02020603050405020304" pitchFamily="18" charset="0"/>
              </a:rPr>
              <a:t>We have tested the functionalities of data present in  tables passing various input parameters.</a:t>
            </a:r>
          </a:p>
          <a:p>
            <a:pPr>
              <a:lnSpc>
                <a:spcPct val="150000"/>
              </a:lnSpc>
            </a:pPr>
            <a:endParaRPr lang="en-US" sz="2400" dirty="0">
              <a:latin typeface="Times New Roman" panose="02020603050405020304" pitchFamily="18" charset="0"/>
              <a:cs typeface="Times New Roman" panose="02020603050405020304" pitchFamily="18" charset="0"/>
            </a:endParaRPr>
          </a:p>
          <a:p>
            <a:pPr>
              <a:lnSpc>
                <a:spcPct val="150000"/>
              </a:lnSpc>
            </a:pPr>
            <a:r>
              <a:rPr lang="en-US" sz="2400" dirty="0">
                <a:latin typeface="Times New Roman" panose="02020603050405020304" pitchFamily="18" charset="0"/>
                <a:cs typeface="Times New Roman" panose="02020603050405020304" pitchFamily="18" charset="0"/>
              </a:rPr>
              <a:t>Test Cases :-</a:t>
            </a:r>
          </a:p>
          <a:p>
            <a:pPr>
              <a:lnSpc>
                <a:spcPct val="150000"/>
              </a:lnSpc>
            </a:pPr>
            <a:r>
              <a:rPr lang="en-US" dirty="0">
                <a:latin typeface="Times New Roman" panose="02020603050405020304" pitchFamily="18" charset="0"/>
                <a:cs typeface="Times New Roman" panose="02020603050405020304" pitchFamily="18" charset="0"/>
              </a:rPr>
              <a:t>Minimum Test cases  Performed= 3</a:t>
            </a:r>
          </a:p>
          <a:p>
            <a:pPr>
              <a:lnSpc>
                <a:spcPct val="150000"/>
              </a:lnSpc>
            </a:pPr>
            <a:r>
              <a:rPr lang="en-US" dirty="0">
                <a:latin typeface="Times New Roman" panose="02020603050405020304" pitchFamily="18" charset="0"/>
                <a:cs typeface="Times New Roman" panose="02020603050405020304" pitchFamily="18" charset="0"/>
              </a:rPr>
              <a:t>Total No. of test cases passed = 2</a:t>
            </a:r>
          </a:p>
          <a:p>
            <a:pPr>
              <a:lnSpc>
                <a:spcPct val="150000"/>
              </a:lnSpc>
            </a:pPr>
            <a:r>
              <a:rPr lang="en-US" dirty="0">
                <a:latin typeface="Times New Roman" panose="02020603050405020304" pitchFamily="18" charset="0"/>
                <a:cs typeface="Times New Roman" panose="02020603050405020304" pitchFamily="18" charset="0"/>
              </a:rPr>
              <a:t>Total No. of Test cases passed giving exceptions =1</a:t>
            </a: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sz="2400" dirty="0">
                <a:latin typeface="Times New Roman" panose="02020603050405020304" pitchFamily="18" charset="0"/>
                <a:cs typeface="Times New Roman" panose="02020603050405020304" pitchFamily="18" charset="0"/>
              </a:rPr>
              <a:t>People Worked :-</a:t>
            </a:r>
          </a:p>
          <a:p>
            <a:pPr>
              <a:lnSpc>
                <a:spcPct val="150000"/>
              </a:lnSpc>
            </a:pPr>
            <a:r>
              <a:rPr lang="en-US" dirty="0">
                <a:latin typeface="Times New Roman" panose="02020603050405020304" pitchFamily="18" charset="0"/>
                <a:cs typeface="Times New Roman" panose="02020603050405020304" pitchFamily="18" charset="0"/>
              </a:rPr>
              <a:t>No. of People worked in this project = 5.</a:t>
            </a:r>
          </a:p>
        </p:txBody>
      </p:sp>
    </p:spTree>
    <p:extLst>
      <p:ext uri="{BB962C8B-B14F-4D97-AF65-F5344CB8AC3E}">
        <p14:creationId xmlns:p14="http://schemas.microsoft.com/office/powerpoint/2010/main" val="2613637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39582" y="2819400"/>
            <a:ext cx="5456743" cy="2438400"/>
          </a:xfrm>
          <a:prstGeom prst="rect">
            <a:avLst/>
          </a:prstGeom>
        </p:spPr>
      </p:pic>
      <p:sp>
        <p:nvSpPr>
          <p:cNvPr id="3" name="TextBox 2"/>
          <p:cNvSpPr txBox="1"/>
          <p:nvPr/>
        </p:nvSpPr>
        <p:spPr>
          <a:xfrm>
            <a:off x="1981200" y="457200"/>
            <a:ext cx="8229600" cy="523220"/>
          </a:xfrm>
          <a:prstGeom prst="rect">
            <a:avLst/>
          </a:prstGeom>
          <a:noFill/>
        </p:spPr>
        <p:txBody>
          <a:bodyPr wrap="square" rtlCol="0">
            <a:spAutoFit/>
          </a:bodyPr>
          <a:lstStyle/>
          <a:p>
            <a:pPr algn="ctr"/>
            <a:r>
              <a:rPr lang="en-US" sz="2800" dirty="0">
                <a:solidFill>
                  <a:schemeClr val="tx2"/>
                </a:solidFill>
                <a:latin typeface="Times New Roman" panose="02020603050405020304" pitchFamily="18" charset="0"/>
                <a:cs typeface="Times New Roman" panose="02020603050405020304" pitchFamily="18" charset="0"/>
              </a:rPr>
              <a:t>EXCEPTION HANDLING</a:t>
            </a:r>
          </a:p>
        </p:txBody>
      </p:sp>
      <p:pic>
        <p:nvPicPr>
          <p:cNvPr id="4" name="Picture 3"/>
          <p:cNvPicPr>
            <a:picLocks noChangeAspect="1"/>
          </p:cNvPicPr>
          <p:nvPr/>
        </p:nvPicPr>
        <p:blipFill>
          <a:blip r:embed="rId3"/>
          <a:stretch>
            <a:fillRect/>
          </a:stretch>
        </p:blipFill>
        <p:spPr>
          <a:xfrm>
            <a:off x="228600" y="1371600"/>
            <a:ext cx="5402328" cy="4343400"/>
          </a:xfrm>
          <a:prstGeom prst="rect">
            <a:avLst/>
          </a:prstGeom>
        </p:spPr>
      </p:pic>
    </p:spTree>
    <p:extLst>
      <p:ext uri="{BB962C8B-B14F-4D97-AF65-F5344CB8AC3E}">
        <p14:creationId xmlns:p14="http://schemas.microsoft.com/office/powerpoint/2010/main" val="3981929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a:r>
              <a:rPr lang="en-US" sz="2800" dirty="0">
                <a:latin typeface="Times New Roman" panose="02020603050405020304" pitchFamily="18" charset="0"/>
                <a:cs typeface="Times New Roman" panose="02020603050405020304" pitchFamily="18" charset="0"/>
              </a:rPr>
              <a:t>REAL TIME IMPLEMENTATION</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685800" y="990600"/>
            <a:ext cx="8001000" cy="3416320"/>
          </a:xfrm>
          <a:prstGeom prst="rect">
            <a:avLst/>
          </a:prstGeom>
          <a:noFill/>
        </p:spPr>
        <p:txBody>
          <a:bodyPr wrap="square" rtlCol="0">
            <a:spAutoFit/>
          </a:bodyPr>
          <a:lstStyle/>
          <a:p>
            <a:pPr marL="285750" indent="-285750">
              <a:lnSpc>
                <a:spcPct val="2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EMPLOYEE PERFORMANCE RECORD</a:t>
            </a:r>
          </a:p>
          <a:p>
            <a:pPr marL="285750" indent="-285750">
              <a:lnSpc>
                <a:spcPct val="2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EASY IMPLEMENTATION OF DATA USING PLSQL</a:t>
            </a:r>
          </a:p>
          <a:p>
            <a:pPr marL="285750" indent="-285750">
              <a:lnSpc>
                <a:spcPct val="2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ORAGNIZATIONS- EDUCATIONAL SYSTEMS</a:t>
            </a:r>
          </a:p>
          <a:p>
            <a:pPr marL="285750" indent="-285750">
              <a:lnSpc>
                <a:spcPct val="2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STORING OF EMPLOYEE PERFORMANCES</a:t>
            </a:r>
          </a:p>
          <a:p>
            <a:pPr marL="285750" indent="-285750">
              <a:lnSpc>
                <a:spcPct val="2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EVALUATION SCHEME</a:t>
            </a:r>
          </a:p>
          <a:p>
            <a:pPr>
              <a:lnSpc>
                <a:spcPct val="20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2714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0" y="381000"/>
            <a:ext cx="8305800" cy="2646878"/>
          </a:xfrm>
          <a:prstGeom prst="rect">
            <a:avLst/>
          </a:prstGeom>
        </p:spPr>
        <p:txBody>
          <a:bodyPr wrap="square">
            <a:spAutoFit/>
          </a:bodyPr>
          <a:lstStyle/>
          <a:p>
            <a:pPr algn="ctr"/>
            <a:r>
              <a:rPr lang="en-US" sz="2800" dirty="0"/>
              <a:t>	</a:t>
            </a:r>
            <a:r>
              <a:rPr lang="en-US" sz="2800" dirty="0">
                <a:solidFill>
                  <a:schemeClr val="tx2"/>
                </a:solidFill>
                <a:latin typeface="Times New Roman" panose="02020603050405020304" pitchFamily="18" charset="0"/>
                <a:cs typeface="Times New Roman" panose="02020603050405020304" pitchFamily="18" charset="0"/>
              </a:rPr>
              <a:t>ADVANTAGES</a:t>
            </a:r>
          </a:p>
          <a:p>
            <a:endParaRPr lang="en-US"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REDUCES NETWORK TRAFFIC</a:t>
            </a:r>
          </a:p>
          <a:p>
            <a:pPr marL="285750" indent="-285750">
              <a:lnSpc>
                <a:spcPct val="20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ERROR HANDLING</a:t>
            </a:r>
          </a:p>
          <a:p>
            <a:pPr marL="285750" indent="-285750">
              <a:lnSpc>
                <a:spcPct val="20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IMPROVES APPLICATION PERFORMANCE</a:t>
            </a:r>
          </a:p>
        </p:txBody>
      </p:sp>
    </p:spTree>
    <p:extLst>
      <p:ext uri="{BB962C8B-B14F-4D97-AF65-F5344CB8AC3E}">
        <p14:creationId xmlns:p14="http://schemas.microsoft.com/office/powerpoint/2010/main" val="2022731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7988" y="404812"/>
            <a:ext cx="10944596" cy="433388"/>
          </a:xfrm>
        </p:spPr>
        <p:txBody>
          <a:bodyPr>
            <a:noAutofit/>
          </a:bodyPr>
          <a:lstStyle/>
          <a:p>
            <a:pPr algn="ctr"/>
            <a:r>
              <a:rPr lang="en-US" sz="2800" dirty="0">
                <a:latin typeface="Times New Roman" panose="02020603050405020304" pitchFamily="18" charset="0"/>
                <a:cs typeface="Times New Roman" panose="02020603050405020304" pitchFamily="18" charset="0"/>
              </a:rPr>
              <a:t>SUMMARY</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377156" y="1066800"/>
            <a:ext cx="10972800" cy="461305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 DATABASE SYSTEM FOR</a:t>
            </a:r>
            <a:r>
              <a:rPr lang="pt-PT" i="1" dirty="0">
                <a:solidFill>
                  <a:srgbClr val="D9D9D9"/>
                </a:solidFill>
                <a:latin typeface="Times New Roman" panose="02020603050405020304" pitchFamily="18" charset="0"/>
                <a:cs typeface="Times New Roman" panose="02020603050405020304" pitchFamily="18" charset="0"/>
              </a:rPr>
              <a:t> </a:t>
            </a:r>
            <a:r>
              <a:rPr lang="pt-PT" dirty="0">
                <a:latin typeface="Times New Roman" panose="02020603050405020304" pitchFamily="18" charset="0"/>
                <a:cs typeface="Times New Roman" panose="02020603050405020304" pitchFamily="18" charset="0"/>
              </a:rPr>
              <a:t>IT TRAINING DATABASE MANAGEMENT SYSTEM</a:t>
            </a:r>
            <a:r>
              <a:rPr lang="en-US" dirty="0">
                <a:latin typeface="Times New Roman" panose="02020603050405020304" pitchFamily="18" charset="0"/>
                <a:cs typeface="Times New Roman" panose="02020603050405020304" pitchFamily="18" charset="0"/>
              </a:rPr>
              <a:t> IS BUILD WITH NECESSARY FUNCTIONALITIES.</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VARIOUS FUNCTIONALITIES WHICH ARE BUILD USING THIS PROJECT IS :		</a:t>
            </a:r>
          </a:p>
          <a:p>
            <a:pPr marL="742950" lvl="1"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CREATING TABLES</a:t>
            </a:r>
          </a:p>
          <a:p>
            <a:pPr marL="742950" lvl="1"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INSERTING DATA </a:t>
            </a:r>
          </a:p>
          <a:p>
            <a:pPr marL="742950" lvl="1"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DISPLAYS TEST MARKS OF AN TRAINEE WITH GIVEN SPECIFICATIONS </a:t>
            </a:r>
          </a:p>
          <a:p>
            <a:pPr marL="742950" lvl="1"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GIVES DETAILS OF ALL DOMAIN TRAINEES </a:t>
            </a:r>
          </a:p>
          <a:p>
            <a:pPr marL="742950" lvl="1"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PROCEDURES TO ACCEPT DETAILS AND DISPLAY REQUIRED FUNCTIONALITIES</a:t>
            </a:r>
          </a:p>
          <a:p>
            <a:pPr marL="742950" lvl="1"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CALCULATES ASSESMENT DETAILS</a:t>
            </a:r>
          </a:p>
          <a:p>
            <a:pPr marL="742950" lvl="1"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TRIGGERS TO CHECK THE REQUIREMENTS</a:t>
            </a:r>
          </a:p>
          <a:p>
            <a:pPr marL="742950" lvl="1"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CREATING DATA REPORTS</a:t>
            </a:r>
          </a:p>
        </p:txBody>
      </p:sp>
    </p:spTree>
    <p:extLst>
      <p:ext uri="{BB962C8B-B14F-4D97-AF65-F5344CB8AC3E}">
        <p14:creationId xmlns:p14="http://schemas.microsoft.com/office/powerpoint/2010/main" val="4059249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IMPORTANT LINKS</a:t>
            </a:r>
          </a:p>
        </p:txBody>
      </p:sp>
      <p:sp>
        <p:nvSpPr>
          <p:cNvPr id="3" name="Text Placeholder 2"/>
          <p:cNvSpPr>
            <a:spLocks noGrp="1"/>
          </p:cNvSpPr>
          <p:nvPr>
            <p:ph type="body" sz="quarter" idx="35"/>
          </p:nvPr>
        </p:nvSpPr>
        <p:spPr/>
        <p:txBody>
          <a:bodyPr/>
          <a:lstStyle/>
          <a:p>
            <a:r>
              <a:rPr lang="en-US" sz="2400" dirty="0">
                <a:latin typeface="Times New Roman" panose="02020603050405020304" pitchFamily="18" charset="0"/>
                <a:cs typeface="Times New Roman" panose="02020603050405020304" pitchFamily="18" charset="0"/>
                <a:hlinkClick r:id="rId2" action="ppaction://hlinkfile"/>
              </a:rPr>
              <a:t>team-5 project </a:t>
            </a:r>
            <a:r>
              <a:rPr lang="en-US" sz="2400" dirty="0" err="1">
                <a:latin typeface="Times New Roman" panose="02020603050405020304" pitchFamily="18" charset="0"/>
                <a:cs typeface="Times New Roman" panose="02020603050405020304" pitchFamily="18" charset="0"/>
                <a:hlinkClick r:id="rId2" action="ppaction://hlinkfile"/>
              </a:rPr>
              <a:t>ppt</a:t>
            </a:r>
            <a:r>
              <a:rPr lang="en-US" sz="2400" dirty="0">
                <a:latin typeface="Times New Roman" panose="02020603050405020304" pitchFamily="18" charset="0"/>
                <a:cs typeface="Times New Roman" panose="02020603050405020304" pitchFamily="18" charset="0"/>
                <a:hlinkClick r:id="rId2" action="ppaction://hlinkfile"/>
              </a:rPr>
              <a:t>\Mini Project Planning.xlsx</a:t>
            </a:r>
            <a:endParaRPr lang="en-US" sz="2400"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36"/>
          </p:nvPr>
        </p:nvSpPr>
        <p:spPr/>
        <p:txBody>
          <a:bodyPr/>
          <a:lstStyle/>
          <a:p>
            <a:r>
              <a:rPr lang="en-US" sz="2400" dirty="0">
                <a:latin typeface="Times New Roman" panose="02020603050405020304" pitchFamily="18" charset="0"/>
                <a:cs typeface="Times New Roman" panose="02020603050405020304" pitchFamily="18" charset="0"/>
                <a:hlinkClick r:id="rId3" action="ppaction://hlinkfile"/>
              </a:rPr>
              <a:t>team-5 project </a:t>
            </a:r>
            <a:r>
              <a:rPr lang="en-US" sz="2400" dirty="0" err="1">
                <a:latin typeface="Times New Roman" panose="02020603050405020304" pitchFamily="18" charset="0"/>
                <a:cs typeface="Times New Roman" panose="02020603050405020304" pitchFamily="18" charset="0"/>
                <a:hlinkClick r:id="rId3" action="ppaction://hlinkfile"/>
              </a:rPr>
              <a:t>ppt</a:t>
            </a:r>
            <a:r>
              <a:rPr lang="en-US" sz="2400" dirty="0">
                <a:latin typeface="Times New Roman" panose="02020603050405020304" pitchFamily="18" charset="0"/>
                <a:cs typeface="Times New Roman" panose="02020603050405020304" pitchFamily="18" charset="0"/>
                <a:hlinkClick r:id="rId3" action="ppaction://hlinkfile"/>
              </a:rPr>
              <a:t>\</a:t>
            </a:r>
            <a:r>
              <a:rPr lang="en-US" sz="2400" dirty="0" err="1">
                <a:latin typeface="Times New Roman" panose="02020603050405020304" pitchFamily="18" charset="0"/>
                <a:cs typeface="Times New Roman" panose="02020603050405020304" pitchFamily="18" charset="0"/>
                <a:hlinkClick r:id="rId3" action="ppaction://hlinkfile"/>
              </a:rPr>
              <a:t>miniproject_scriptfile</a:t>
            </a:r>
            <a:r>
              <a:rPr lang="en-US" sz="2400" dirty="0">
                <a:latin typeface="Times New Roman" panose="02020603050405020304" pitchFamily="18" charset="0"/>
                <a:cs typeface="Times New Roman" panose="02020603050405020304" pitchFamily="18" charset="0"/>
                <a:hlinkClick r:id="rId3" action="ppaction://hlinkfile"/>
              </a:rPr>
              <a:t> main.txt</a:t>
            </a:r>
            <a:endParaRPr lang="en-US" sz="2400"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37"/>
          </p:nvPr>
        </p:nvSpPr>
        <p:spPr/>
        <p:txBody>
          <a:bodyPr/>
          <a:lstStyle/>
          <a:p>
            <a:r>
              <a:rPr lang="en-US" sz="2400" dirty="0">
                <a:latin typeface="Times New Roman" panose="02020603050405020304" pitchFamily="18" charset="0"/>
                <a:cs typeface="Times New Roman" panose="02020603050405020304" pitchFamily="18" charset="0"/>
                <a:hlinkClick r:id="rId4" action="ppaction://hlinkfile"/>
              </a:rPr>
              <a:t>team-5 project </a:t>
            </a:r>
            <a:r>
              <a:rPr lang="en-US" sz="2400" dirty="0" err="1">
                <a:latin typeface="Times New Roman" panose="02020603050405020304" pitchFamily="18" charset="0"/>
                <a:cs typeface="Times New Roman" panose="02020603050405020304" pitchFamily="18" charset="0"/>
                <a:hlinkClick r:id="rId4" action="ppaction://hlinkfile"/>
              </a:rPr>
              <a:t>ppt</a:t>
            </a:r>
            <a:r>
              <a:rPr lang="en-US" sz="2400" dirty="0">
                <a:latin typeface="Times New Roman" panose="02020603050405020304" pitchFamily="18" charset="0"/>
                <a:cs typeface="Times New Roman" panose="02020603050405020304" pitchFamily="18" charset="0"/>
                <a:hlinkClick r:id="rId4" action="ppaction://hlinkfile"/>
              </a:rPr>
              <a:t>\Queries.docx</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620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2"/>
          </p:nvPr>
        </p:nvSpPr>
        <p:spPr/>
        <p:txBody>
          <a:bodyPr/>
          <a:lstStyle/>
          <a:p>
            <a:r>
              <a:rPr lang="en-US" sz="5400" dirty="0">
                <a:latin typeface="Times New Roman" panose="02020603050405020304" pitchFamily="18" charset="0"/>
                <a:cs typeface="Times New Roman" panose="02020603050405020304" pitchFamily="18" charset="0"/>
              </a:rPr>
              <a:t>THANK YOU</a:t>
            </a:r>
          </a:p>
          <a:p>
            <a:endParaRPr lang="en-US" sz="5400" dirty="0"/>
          </a:p>
        </p:txBody>
      </p:sp>
    </p:spTree>
    <p:extLst>
      <p:ext uri="{BB962C8B-B14F-4D97-AF65-F5344CB8AC3E}">
        <p14:creationId xmlns:p14="http://schemas.microsoft.com/office/powerpoint/2010/main" val="1511750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3634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90000"/>
            <a:lumOff val="10000"/>
          </a:schemeClr>
        </a:solidFill>
        <a:effectLst/>
      </p:bgPr>
    </p:bg>
    <p:spTree>
      <p:nvGrpSpPr>
        <p:cNvPr id="1" name=""/>
        <p:cNvGrpSpPr/>
        <p:nvPr/>
      </p:nvGrpSpPr>
      <p:grpSpPr>
        <a:xfrm>
          <a:off x="0" y="0"/>
          <a:ext cx="0" cy="0"/>
          <a:chOff x="0" y="0"/>
          <a:chExt cx="0" cy="0"/>
        </a:xfrm>
      </p:grpSpPr>
      <p:sp>
        <p:nvSpPr>
          <p:cNvPr id="2" name="TextBox 1"/>
          <p:cNvSpPr txBox="1"/>
          <p:nvPr/>
        </p:nvSpPr>
        <p:spPr>
          <a:xfrm>
            <a:off x="228600" y="609600"/>
            <a:ext cx="4724400" cy="5853975"/>
          </a:xfrm>
          <a:prstGeom prst="rect">
            <a:avLst/>
          </a:prstGeom>
          <a:noFill/>
        </p:spPr>
        <p:txBody>
          <a:bodyPr wrap="square" numCol="1" rtlCol="0">
            <a:spAutoFit/>
          </a:bodyPr>
          <a:lstStyle/>
          <a:p>
            <a:pPr algn="ctr">
              <a:lnSpc>
                <a:spcPct val="150000"/>
              </a:lnSpc>
            </a:pPr>
            <a:r>
              <a:rPr lang="en-US" sz="2800" dirty="0">
                <a:solidFill>
                  <a:schemeClr val="tx2"/>
                </a:solidFill>
                <a:latin typeface="Times New Roman" panose="02020603050405020304" pitchFamily="18" charset="0"/>
                <a:cs typeface="Times New Roman" panose="02020603050405020304" pitchFamily="18" charset="0"/>
              </a:rPr>
              <a:t>TABLE OF CONTENTS </a:t>
            </a:r>
          </a:p>
          <a:p>
            <a:pPr marL="342900" indent="-34290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OBJECTIVE</a:t>
            </a:r>
          </a:p>
          <a:p>
            <a:pPr marL="342900" indent="-34290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ABSTRACT</a:t>
            </a:r>
          </a:p>
          <a:p>
            <a:pPr marL="342900" indent="-34290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SOFTWARE REQUIREMENTS</a:t>
            </a:r>
          </a:p>
          <a:p>
            <a:pPr marL="800100" lvl="1" indent="-34290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REQUIREMENTS</a:t>
            </a:r>
          </a:p>
          <a:p>
            <a:pPr marL="800100" lvl="1" indent="-342900">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FULLFILLING REQUIREMENTS</a:t>
            </a:r>
          </a:p>
          <a:p>
            <a:pPr marL="342900" indent="-34290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TABLES USED</a:t>
            </a:r>
          </a:p>
          <a:p>
            <a:pPr marL="342900" indent="-34290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UML DIAGRAMS(CLASS,USE CASE)</a:t>
            </a:r>
          </a:p>
          <a:p>
            <a:pPr marL="342900" indent="-34290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ER DIAGRAM</a:t>
            </a:r>
          </a:p>
          <a:p>
            <a:pPr marL="285750" indent="-28575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TOPICS USED FOR CODING</a:t>
            </a:r>
          </a:p>
          <a:p>
            <a:pPr marL="800100" lvl="1" indent="-3429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SOFTWARE ENGINEERING</a:t>
            </a:r>
          </a:p>
          <a:p>
            <a:pPr marL="800100" lvl="1" indent="-3429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SQL</a:t>
            </a:r>
          </a:p>
          <a:p>
            <a:pPr marL="800100" lvl="1" indent="-3429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PLSQL</a:t>
            </a:r>
          </a:p>
          <a:p>
            <a:pPr>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7621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143000"/>
            <a:ext cx="6096000" cy="3268652"/>
          </a:xfrm>
          <a:prstGeom prst="rect">
            <a:avLst/>
          </a:prstGeom>
        </p:spPr>
        <p:txBody>
          <a:bodyPr>
            <a:spAutoFit/>
          </a:bodyPr>
          <a:lstStyle/>
          <a:p>
            <a:pPr marL="285750" indent="-28575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TEST CASES</a:t>
            </a:r>
          </a:p>
          <a:p>
            <a:pPr marL="285750" indent="-28575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REAL TIME IMPLEMENTATION</a:t>
            </a:r>
          </a:p>
          <a:p>
            <a:pPr marL="285750" indent="-28575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ADVANTAGES</a:t>
            </a:r>
          </a:p>
          <a:p>
            <a:pPr marL="285750" indent="-28575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PEER TO PEER REVIEW</a:t>
            </a:r>
          </a:p>
          <a:p>
            <a:pPr marL="285750" indent="-28575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CONCLUSION AND FUTURE ENHANCEMENT</a:t>
            </a:r>
          </a:p>
          <a:p>
            <a:pPr marL="285750" indent="-28575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RESULT</a:t>
            </a:r>
          </a:p>
          <a:p>
            <a:pPr marL="285750" indent="-28575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SUMMARY</a:t>
            </a:r>
          </a:p>
        </p:txBody>
      </p:sp>
    </p:spTree>
    <p:extLst>
      <p:ext uri="{BB962C8B-B14F-4D97-AF65-F5344CB8AC3E}">
        <p14:creationId xmlns:p14="http://schemas.microsoft.com/office/powerpoint/2010/main" val="3774539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609600"/>
            <a:ext cx="8534400" cy="2616101"/>
          </a:xfrm>
          <a:prstGeom prst="rect">
            <a:avLst/>
          </a:prstGeom>
          <a:noFill/>
        </p:spPr>
        <p:txBody>
          <a:bodyPr wrap="square" rtlCol="0">
            <a:spAutoFit/>
          </a:bodyPr>
          <a:lstStyle/>
          <a:p>
            <a:pPr lvl="1" algn="ctr"/>
            <a:endParaRPr lang="en-US" sz="2800" dirty="0">
              <a:latin typeface="Times New Roman" panose="02020603050405020304" pitchFamily="18" charset="0"/>
              <a:cs typeface="Times New Roman" panose="02020603050405020304" pitchFamily="18" charset="0"/>
            </a:endParaRPr>
          </a:p>
          <a:p>
            <a:pPr lvl="1" algn="ctr"/>
            <a:r>
              <a:rPr lang="en-US" sz="2800" dirty="0">
                <a:solidFill>
                  <a:schemeClr val="tx2"/>
                </a:solidFill>
                <a:latin typeface="Times New Roman" panose="02020603050405020304" pitchFamily="18" charset="0"/>
                <a:cs typeface="Times New Roman" panose="02020603050405020304" pitchFamily="18" charset="0"/>
              </a:rPr>
              <a:t>OBJECTIVE</a:t>
            </a:r>
            <a:r>
              <a:rPr lang="en-US" sz="2800" b="1" dirty="0">
                <a:solidFill>
                  <a:schemeClr val="tx2"/>
                </a:solidFill>
                <a:latin typeface="Times New Roman" panose="02020603050405020304" pitchFamily="18" charset="0"/>
                <a:cs typeface="Times New Roman" panose="02020603050405020304" pitchFamily="18" charset="0"/>
              </a:rPr>
              <a:t> </a:t>
            </a:r>
          </a:p>
          <a:p>
            <a:pPr algn="ctr"/>
            <a:endParaRPr lang="en-US" sz="2000" dirty="0">
              <a:latin typeface="Times New Roman" panose="02020603050405020304" pitchFamily="18" charset="0"/>
              <a:cs typeface="Times New Roman" panose="02020603050405020304" pitchFamily="18" charset="0"/>
            </a:endParaRPr>
          </a:p>
          <a:p>
            <a:pPr algn="ctr"/>
            <a:endParaRPr lang="en-US" sz="20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Designing the database, developing the queries and basic reports required </a:t>
            </a:r>
            <a:r>
              <a:rPr lang="pt-PT" sz="2400" dirty="0">
                <a:latin typeface="Times New Roman" panose="02020603050405020304" pitchFamily="18" charset="0"/>
                <a:cs typeface="Times New Roman" panose="02020603050405020304" pitchFamily="18" charset="0"/>
              </a:rPr>
              <a:t>IT TRAINING DATABASE MANAGEMENT SYSTEM</a:t>
            </a:r>
            <a:r>
              <a:rPr lang="en-US" sz="2400" dirty="0">
                <a:latin typeface="Times New Roman" panose="02020603050405020304" pitchFamily="18" charset="0"/>
                <a:cs typeface="Times New Roman" panose="02020603050405020304" pitchFamily="18" charset="0"/>
              </a:rPr>
              <a:t>.</a:t>
            </a:r>
          </a:p>
          <a:p>
            <a:endParaRPr lang="en-US" sz="2000" dirty="0"/>
          </a:p>
        </p:txBody>
      </p:sp>
    </p:spTree>
    <p:extLst>
      <p:ext uri="{BB962C8B-B14F-4D97-AF65-F5344CB8AC3E}">
        <p14:creationId xmlns:p14="http://schemas.microsoft.com/office/powerpoint/2010/main" val="444232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304800"/>
            <a:ext cx="10439400" cy="4222759"/>
          </a:xfrm>
          <a:prstGeom prst="rect">
            <a:avLst/>
          </a:prstGeom>
        </p:spPr>
        <p:txBody>
          <a:bodyPr wrap="square">
            <a:spAutoFit/>
          </a:bodyPr>
          <a:lstStyle/>
          <a:p>
            <a:pPr algn="ctr"/>
            <a:r>
              <a:rPr lang="en-US" sz="2800" dirty="0">
                <a:solidFill>
                  <a:schemeClr val="tx2"/>
                </a:solidFill>
                <a:latin typeface="Times New Roman" panose="02020603050405020304" pitchFamily="18" charset="0"/>
                <a:cs typeface="Times New Roman" panose="02020603050405020304" pitchFamily="18" charset="0"/>
              </a:rPr>
              <a:t>ABSTRACT OF THE PROJECT</a:t>
            </a:r>
          </a:p>
          <a:p>
            <a:pPr algn="ctr"/>
            <a:endParaRPr lang="en-US" sz="2800"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lnSpc>
                <a:spcPct val="150000"/>
              </a:lnSpc>
            </a:pPr>
            <a:r>
              <a:rPr lang="en-US" sz="2000" dirty="0">
                <a:latin typeface="Times New Roman" panose="02020603050405020304" pitchFamily="18" charset="0"/>
                <a:cs typeface="Times New Roman" panose="02020603050405020304" pitchFamily="18" charset="0"/>
              </a:rPr>
              <a:t>Staff training is an important measure to improve the competitiveness of enterprises, and it is the need of improving staff quality, advancing enterprise sustainable development. To solve the problems that exist in staff training management of traditional enterprise, management information system is developed, database design is an important work for system development, conceptual structure and logical structure are designed based on the architecture of MySQL database management system.</a:t>
            </a:r>
          </a:p>
        </p:txBody>
      </p:sp>
    </p:spTree>
    <p:extLst>
      <p:ext uri="{BB962C8B-B14F-4D97-AF65-F5344CB8AC3E}">
        <p14:creationId xmlns:p14="http://schemas.microsoft.com/office/powerpoint/2010/main" val="967727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914400"/>
            <a:ext cx="11479212" cy="1500187"/>
          </a:xfrm>
        </p:spPr>
        <p:txBody>
          <a:bodyPr>
            <a:normAutofit/>
          </a:bodyPr>
          <a:lstStyle/>
          <a:p>
            <a:pPr algn="ctr"/>
            <a:r>
              <a:rPr lang="en-US" sz="3200" dirty="0">
                <a:latin typeface="Times New Roman" panose="02020603050405020304" pitchFamily="18" charset="0"/>
                <a:cs typeface="Times New Roman" panose="02020603050405020304" pitchFamily="18" charset="0"/>
              </a:rPr>
              <a:t>PLANNING PHASE</a:t>
            </a:r>
          </a:p>
        </p:txBody>
      </p:sp>
      <p:sp>
        <p:nvSpPr>
          <p:cNvPr id="4" name="Text Placeholder 3"/>
          <p:cNvSpPr>
            <a:spLocks noGrp="1"/>
          </p:cNvSpPr>
          <p:nvPr>
            <p:ph type="body" sz="quarter" idx="35"/>
          </p:nvPr>
        </p:nvSpPr>
        <p:spPr>
          <a:xfrm>
            <a:off x="381000" y="2819400"/>
            <a:ext cx="4383008" cy="1752600"/>
          </a:xfrm>
        </p:spPr>
        <p:txBody>
          <a:bodyPr/>
          <a:lstStyle/>
          <a:p>
            <a:r>
              <a:rPr lang="en-US" sz="2400" dirty="0">
                <a:latin typeface="Times New Roman" panose="02020603050405020304" pitchFamily="18" charset="0"/>
                <a:cs typeface="Times New Roman" panose="02020603050405020304" pitchFamily="18" charset="0"/>
              </a:rPr>
              <a:t>PLANNING METHODOLOGY :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hlinkClick r:id="rId2" action="ppaction://hlinkfile"/>
              </a:rPr>
              <a:t>team-5 project </a:t>
            </a:r>
            <a:r>
              <a:rPr lang="en-US" sz="2400" dirty="0" err="1">
                <a:latin typeface="Times New Roman" panose="02020603050405020304" pitchFamily="18" charset="0"/>
                <a:cs typeface="Times New Roman" panose="02020603050405020304" pitchFamily="18" charset="0"/>
                <a:hlinkClick r:id="rId2" action="ppaction://hlinkfile"/>
              </a:rPr>
              <a:t>ppt</a:t>
            </a:r>
            <a:r>
              <a:rPr lang="en-US" sz="2400" dirty="0">
                <a:latin typeface="Times New Roman" panose="02020603050405020304" pitchFamily="18" charset="0"/>
                <a:cs typeface="Times New Roman" panose="02020603050405020304" pitchFamily="18" charset="0"/>
                <a:hlinkClick r:id="rId2" action="ppaction://hlinkfile"/>
              </a:rPr>
              <a:t>\Mini Project Planning.xlsx</a:t>
            </a:r>
            <a:endParaRPr lang="en-US" sz="24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7224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85800" y="152400"/>
            <a:ext cx="5471988" cy="837456"/>
          </a:xfrm>
        </p:spPr>
        <p:txBody>
          <a:bodyPr/>
          <a:lstStyle/>
          <a:p>
            <a:pPr algn="ctr"/>
            <a:r>
              <a:rPr lang="en-US" sz="3200" dirty="0">
                <a:latin typeface="Times New Roman" panose="02020603050405020304" pitchFamily="18" charset="0"/>
                <a:cs typeface="Times New Roman" panose="02020603050405020304" pitchFamily="18" charset="0"/>
              </a:rPr>
              <a:t>ANALYSIS PHASE</a:t>
            </a:r>
          </a:p>
        </p:txBody>
      </p:sp>
      <p:sp>
        <p:nvSpPr>
          <p:cNvPr id="4" name="TextBox 3"/>
          <p:cNvSpPr txBox="1"/>
          <p:nvPr/>
        </p:nvSpPr>
        <p:spPr>
          <a:xfrm>
            <a:off x="152400" y="2438400"/>
            <a:ext cx="4114800" cy="203132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ANALYSIS STEPS : </a:t>
            </a:r>
          </a:p>
          <a:p>
            <a:endParaRPr lang="en-US" dirty="0"/>
          </a:p>
          <a:p>
            <a:endParaRPr lang="en-US" dirty="0"/>
          </a:p>
          <a:p>
            <a:r>
              <a:rPr lang="en-US" sz="2400" dirty="0">
                <a:latin typeface="Times New Roman" panose="02020603050405020304" pitchFamily="18" charset="0"/>
                <a:cs typeface="Times New Roman" panose="02020603050405020304" pitchFamily="18" charset="0"/>
                <a:hlinkClick r:id="rId2" action="ppaction://hlinkfile"/>
              </a:rPr>
              <a:t>team-5 project </a:t>
            </a:r>
            <a:r>
              <a:rPr lang="en-US" sz="2400" dirty="0" err="1">
                <a:latin typeface="Times New Roman" panose="02020603050405020304" pitchFamily="18" charset="0"/>
                <a:cs typeface="Times New Roman" panose="02020603050405020304" pitchFamily="18" charset="0"/>
                <a:hlinkClick r:id="rId2" action="ppaction://hlinkfile"/>
              </a:rPr>
              <a:t>ppt</a:t>
            </a:r>
            <a:r>
              <a:rPr lang="en-US" sz="2400" dirty="0">
                <a:latin typeface="Times New Roman" panose="02020603050405020304" pitchFamily="18" charset="0"/>
                <a:cs typeface="Times New Roman" panose="02020603050405020304" pitchFamily="18" charset="0"/>
                <a:hlinkClick r:id="rId2" action="ppaction://hlinkfile"/>
              </a:rPr>
              <a:t>\Mini Project Planning.xlsx</a:t>
            </a:r>
            <a:endParaRPr lang="en-US" sz="2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25836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idx="4294967295"/>
          </p:nvPr>
        </p:nvSpPr>
        <p:spPr>
          <a:xfrm>
            <a:off x="2335748" y="609075"/>
            <a:ext cx="6983413" cy="863600"/>
          </a:xfrm>
        </p:spPr>
        <p:txBody>
          <a:bodyPr>
            <a:normAutofit fontScale="90000"/>
          </a:bodyPr>
          <a:lstStyle/>
          <a:p>
            <a:pPr algn="ctr"/>
            <a:r>
              <a:rPr lang="en-US" sz="3100" dirty="0">
                <a:latin typeface="Times New Roman" panose="02020603050405020304" pitchFamily="18" charset="0"/>
                <a:cs typeface="Times New Roman" panose="02020603050405020304" pitchFamily="18" charset="0"/>
              </a:rPr>
              <a:t>SOFTWARE REQUIREMENTS</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725006"/>
            <a:ext cx="5257800" cy="16565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3886200"/>
            <a:ext cx="6934200" cy="1664333"/>
          </a:xfrm>
          <a:prstGeom prst="rect">
            <a:avLst/>
          </a:prstGeom>
        </p:spPr>
      </p:pic>
    </p:spTree>
    <p:extLst>
      <p:ext uri="{BB962C8B-B14F-4D97-AF65-F5344CB8AC3E}">
        <p14:creationId xmlns:p14="http://schemas.microsoft.com/office/powerpoint/2010/main" val="559409859"/>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Convert</Template>
  <TotalTime>3558</TotalTime>
  <Words>511</Words>
  <Application>Microsoft Office PowerPoint</Application>
  <PresentationFormat>Widescreen</PresentationFormat>
  <Paragraphs>154</Paragraphs>
  <Slides>29</Slides>
  <Notes>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29</vt:i4>
      </vt:variant>
    </vt:vector>
  </HeadingPairs>
  <TitlesOfParts>
    <vt:vector size="39" baseType="lpstr">
      <vt:lpstr>Arial</vt:lpstr>
      <vt:lpstr>Calibri</vt:lpstr>
      <vt:lpstr>Georgia</vt:lpstr>
      <vt:lpstr>Times New Roman</vt:lpstr>
      <vt:lpstr>Verdana</vt:lpstr>
      <vt:lpstr>Wingdings</vt:lpstr>
      <vt:lpstr>Capgemini 2017_Cover slides</vt:lpstr>
      <vt:lpstr>Section slides</vt:lpstr>
      <vt:lpstr>Content Layouts</vt:lpstr>
      <vt:lpstr>Content and Image Layouts</vt:lpstr>
      <vt:lpstr>PowerPoint Presentation</vt:lpstr>
      <vt:lpstr>TEAM – 2  TEAM MEMBERS </vt:lpstr>
      <vt:lpstr>PowerPoint Presentation</vt:lpstr>
      <vt:lpstr>PowerPoint Presentation</vt:lpstr>
      <vt:lpstr>PowerPoint Presentation</vt:lpstr>
      <vt:lpstr>PowerPoint Presentation</vt:lpstr>
      <vt:lpstr>PLANNING PHASE</vt:lpstr>
      <vt:lpstr>PowerPoint Presentation</vt:lpstr>
      <vt:lpstr>SOFTWARE REQUIREMENTS    </vt:lpstr>
      <vt:lpstr>PowerPoint Presentation</vt:lpstr>
      <vt:lpstr>TABLES USED</vt:lpstr>
      <vt:lpstr>PowerPoint Presentation</vt:lpstr>
      <vt:lpstr>ER DIAGRAM </vt:lpstr>
      <vt:lpstr>USE CASE DIAGRAM</vt:lpstr>
      <vt:lpstr>CLASS DIAGRAM </vt:lpstr>
      <vt:lpstr>PowerPoint Presentation</vt:lpstr>
      <vt:lpstr>TOPICS USED FOR CODING </vt:lpstr>
      <vt:lpstr>PowerPoint Presentation</vt:lpstr>
      <vt:lpstr>PowerPoint Presentation</vt:lpstr>
      <vt:lpstr>PowerPoint Presentation</vt:lpstr>
      <vt:lpstr>TEST CASES </vt:lpstr>
      <vt:lpstr>PowerPoint Presentation</vt:lpstr>
      <vt:lpstr>PowerPoint Presentation</vt:lpstr>
      <vt:lpstr>REAL TIME IMPLEMENTATION </vt:lpstr>
      <vt:lpstr>PowerPoint Presentation</vt:lpstr>
      <vt:lpstr>SUMMARY  </vt:lpstr>
      <vt:lpstr>IMPORTANT LINKS</vt:lpstr>
      <vt:lpstr>PowerPoint Presentation</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Chippe, Bhavana</dc:creator>
  <cp:lastModifiedBy>Pippalla, Shreeram</cp:lastModifiedBy>
  <cp:revision>85</cp:revision>
  <dcterms:created xsi:type="dcterms:W3CDTF">2018-05-18T05:06:39Z</dcterms:created>
  <dcterms:modified xsi:type="dcterms:W3CDTF">2018-11-16T04:27:18Z</dcterms:modified>
</cp:coreProperties>
</file>